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23" r:id="rId2"/>
    <p:sldMasterId id="2147483735" r:id="rId3"/>
  </p:sldMasterIdLst>
  <p:notesMasterIdLst>
    <p:notesMasterId r:id="rId94"/>
  </p:notesMasterIdLst>
  <p:sldIdLst>
    <p:sldId id="4281" r:id="rId4"/>
    <p:sldId id="6969" r:id="rId5"/>
    <p:sldId id="7212" r:id="rId6"/>
    <p:sldId id="6970" r:id="rId7"/>
    <p:sldId id="6971" r:id="rId8"/>
    <p:sldId id="7164" r:id="rId9"/>
    <p:sldId id="6972" r:id="rId10"/>
    <p:sldId id="7206" r:id="rId11"/>
    <p:sldId id="260" r:id="rId12"/>
    <p:sldId id="7199" r:id="rId13"/>
    <p:sldId id="7198" r:id="rId14"/>
    <p:sldId id="257" r:id="rId15"/>
    <p:sldId id="7200" r:id="rId16"/>
    <p:sldId id="259" r:id="rId17"/>
    <p:sldId id="7201" r:id="rId18"/>
    <p:sldId id="7202" r:id="rId19"/>
    <p:sldId id="265" r:id="rId20"/>
    <p:sldId id="7203" r:id="rId21"/>
    <p:sldId id="267" r:id="rId22"/>
    <p:sldId id="7204" r:id="rId23"/>
    <p:sldId id="7205" r:id="rId24"/>
    <p:sldId id="6973" r:id="rId25"/>
    <p:sldId id="7031" r:id="rId26"/>
    <p:sldId id="7032" r:id="rId27"/>
    <p:sldId id="6997" r:id="rId28"/>
    <p:sldId id="7173" r:id="rId29"/>
    <p:sldId id="7174" r:id="rId30"/>
    <p:sldId id="7175" r:id="rId31"/>
    <p:sldId id="7178" r:id="rId32"/>
    <p:sldId id="7233" r:id="rId33"/>
    <p:sldId id="7232" r:id="rId34"/>
    <p:sldId id="7207" r:id="rId35"/>
    <p:sldId id="7218" r:id="rId36"/>
    <p:sldId id="7239" r:id="rId37"/>
    <p:sldId id="7229" r:id="rId38"/>
    <p:sldId id="7115" r:id="rId39"/>
    <p:sldId id="7116" r:id="rId40"/>
    <p:sldId id="7165" r:id="rId41"/>
    <p:sldId id="7166" r:id="rId42"/>
    <p:sldId id="7167" r:id="rId43"/>
    <p:sldId id="7168" r:id="rId44"/>
    <p:sldId id="7169" r:id="rId45"/>
    <p:sldId id="7170" r:id="rId46"/>
    <p:sldId id="7171" r:id="rId47"/>
    <p:sldId id="7225" r:id="rId48"/>
    <p:sldId id="6998" r:id="rId49"/>
    <p:sldId id="7195" r:id="rId50"/>
    <p:sldId id="7196" r:id="rId51"/>
    <p:sldId id="7197" r:id="rId52"/>
    <p:sldId id="7230" r:id="rId53"/>
    <p:sldId id="7226" r:id="rId54"/>
    <p:sldId id="7148" r:id="rId55"/>
    <p:sldId id="7149" r:id="rId56"/>
    <p:sldId id="7236" r:id="rId57"/>
    <p:sldId id="7237" r:id="rId58"/>
    <p:sldId id="7154" r:id="rId59"/>
    <p:sldId id="7227" r:id="rId60"/>
    <p:sldId id="7159" r:id="rId61"/>
    <p:sldId id="7160" r:id="rId62"/>
    <p:sldId id="6689" r:id="rId63"/>
    <p:sldId id="7151" r:id="rId64"/>
    <p:sldId id="7152" r:id="rId65"/>
    <p:sldId id="7238" r:id="rId66"/>
    <p:sldId id="7162" r:id="rId67"/>
    <p:sldId id="7228" r:id="rId68"/>
    <p:sldId id="7156" r:id="rId69"/>
    <p:sldId id="7157" r:id="rId70"/>
    <p:sldId id="7158" r:id="rId71"/>
    <p:sldId id="7231" r:id="rId72"/>
    <p:sldId id="7022" r:id="rId73"/>
    <p:sldId id="7234" r:id="rId74"/>
    <p:sldId id="7235" r:id="rId75"/>
    <p:sldId id="7214" r:id="rId76"/>
    <p:sldId id="7215" r:id="rId77"/>
    <p:sldId id="6982" r:id="rId78"/>
    <p:sldId id="7219" r:id="rId79"/>
    <p:sldId id="7220" r:id="rId80"/>
    <p:sldId id="6989" r:id="rId81"/>
    <p:sldId id="6991" r:id="rId82"/>
    <p:sldId id="7222" r:id="rId83"/>
    <p:sldId id="7223" r:id="rId84"/>
    <p:sldId id="6987" r:id="rId85"/>
    <p:sldId id="7021" r:id="rId86"/>
    <p:sldId id="6983" r:id="rId87"/>
    <p:sldId id="6984" r:id="rId88"/>
    <p:sldId id="6985" r:id="rId89"/>
    <p:sldId id="6992" r:id="rId90"/>
    <p:sldId id="7216" r:id="rId91"/>
    <p:sldId id="7015" r:id="rId92"/>
    <p:sldId id="7217" r:id="rId93"/>
  </p:sldIdLst>
  <p:sldSz cx="12192000" cy="6858000"/>
  <p:notesSz cx="6797675" cy="99250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3111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8FB837D-C827-4EFA-A057-4D05807E0F7C}" styleName="Стиль из темы 1 - акцент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Средний стиль 3 — акцент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294" autoAdjust="0"/>
    <p:restoredTop sz="81037" autoAdjust="0"/>
  </p:normalViewPr>
  <p:slideViewPr>
    <p:cSldViewPr snapToGrid="0">
      <p:cViewPr varScale="1">
        <p:scale>
          <a:sx n="114" d="100"/>
          <a:sy n="114" d="100"/>
        </p:scale>
        <p:origin x="342" y="114"/>
      </p:cViewPr>
      <p:guideLst>
        <p:guide orient="horz" pos="2160"/>
        <p:guide pos="3840"/>
      </p:guideLst>
    </p:cSldViewPr>
  </p:slideViewPr>
  <p:notesTextViewPr>
    <p:cViewPr>
      <p:scale>
        <a:sx n="1" d="1"/>
        <a:sy n="1" d="1"/>
      </p:scale>
      <p:origin x="0" y="0"/>
    </p:cViewPr>
  </p:notesTextViewPr>
  <p:notesViewPr>
    <p:cSldViewPr snapToGrid="0">
      <p:cViewPr varScale="1">
        <p:scale>
          <a:sx n="80" d="100"/>
          <a:sy n="80" d="100"/>
        </p:scale>
        <p:origin x="4014"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presProps" Target="presProps.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0" Type="http://schemas.openxmlformats.org/officeDocument/2006/relationships/slide" Target="slides/slide77.xml"/><Relationship Id="rId85" Type="http://schemas.openxmlformats.org/officeDocument/2006/relationships/slide" Target="slides/slide82.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theme" Target="theme/theme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797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7976"/>
          </a:xfrm>
          <a:prstGeom prst="rect">
            <a:avLst/>
          </a:prstGeom>
        </p:spPr>
        <p:txBody>
          <a:bodyPr vert="horz" lIns="91440" tIns="45720" rIns="91440" bIns="45720" rtlCol="0"/>
          <a:lstStyle>
            <a:lvl1pPr algn="r">
              <a:defRPr sz="1200"/>
            </a:lvl1pPr>
          </a:lstStyle>
          <a:p>
            <a:fld id="{582A27C3-2C40-41B1-AE8F-D201BDF0B5DC}" type="datetimeFigureOut">
              <a:rPr lang="ru-RU" smtClean="0"/>
              <a:t>15.01.2024</a:t>
            </a:fld>
            <a:endParaRPr lang="ru-RU"/>
          </a:p>
        </p:txBody>
      </p:sp>
      <p:sp>
        <p:nvSpPr>
          <p:cNvPr id="4" name="Образ слайда 3"/>
          <p:cNvSpPr>
            <a:spLocks noGrp="1" noRot="1" noChangeAspect="1"/>
          </p:cNvSpPr>
          <p:nvPr>
            <p:ph type="sldImg" idx="2"/>
          </p:nvPr>
        </p:nvSpPr>
        <p:spPr>
          <a:xfrm>
            <a:off x="420688" y="1239838"/>
            <a:ext cx="5956300" cy="3351212"/>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6431"/>
            <a:ext cx="5438140" cy="3907988"/>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27076"/>
            <a:ext cx="2945659" cy="49797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7076"/>
            <a:ext cx="2945659" cy="497975"/>
          </a:xfrm>
          <a:prstGeom prst="rect">
            <a:avLst/>
          </a:prstGeom>
        </p:spPr>
        <p:txBody>
          <a:bodyPr vert="horz" lIns="91440" tIns="45720" rIns="91440" bIns="45720" rtlCol="0" anchor="b"/>
          <a:lstStyle>
            <a:lvl1pPr algn="r">
              <a:defRPr sz="1200"/>
            </a:lvl1pPr>
          </a:lstStyle>
          <a:p>
            <a:fld id="{07493F0D-BDFC-4928-8900-76314246C26E}" type="slidenum">
              <a:rPr lang="ru-RU" smtClean="0"/>
              <a:t>‹#›</a:t>
            </a:fld>
            <a:endParaRPr lang="ru-RU"/>
          </a:p>
        </p:txBody>
      </p:sp>
    </p:spTree>
    <p:extLst>
      <p:ext uri="{BB962C8B-B14F-4D97-AF65-F5344CB8AC3E}">
        <p14:creationId xmlns:p14="http://schemas.microsoft.com/office/powerpoint/2010/main" val="17777293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493F0D-BDFC-4928-8900-76314246C26E}"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66269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15.01.2024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1054147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15.01.2024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994021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15.01.2024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3072937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EFD8154-D342-AB2E-FDCE-C94986CDD1C7}"/>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C3CFD7A3-F94C-485E-2B06-90CF4F70E4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88EE32B8-9D5C-5C38-681C-BCDB64D232CF}"/>
              </a:ext>
            </a:extLst>
          </p:cNvPr>
          <p:cNvSpPr>
            <a:spLocks noGrp="1"/>
          </p:cNvSpPr>
          <p:nvPr>
            <p:ph type="dt" sz="half" idx="10"/>
          </p:nvPr>
        </p:nvSpPr>
        <p:spPr/>
        <p:txBody>
          <a:bodyPr/>
          <a:lstStyle/>
          <a:p>
            <a:fld id="{41C37C4A-60FC-43CF-8FA1-9BB2A3C134A7}" type="datetimeFigureOut">
              <a:rPr lang="ru-RU" smtClean="0"/>
              <a:t>15.01.2024</a:t>
            </a:fld>
            <a:endParaRPr lang="ru-RU"/>
          </a:p>
        </p:txBody>
      </p:sp>
      <p:sp>
        <p:nvSpPr>
          <p:cNvPr id="5" name="Нижний колонтитул 4">
            <a:extLst>
              <a:ext uri="{FF2B5EF4-FFF2-40B4-BE49-F238E27FC236}">
                <a16:creationId xmlns:a16="http://schemas.microsoft.com/office/drawing/2014/main" id="{0B20E085-0E20-ED6D-A0F3-24BE5D0E426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672B51A-4C80-6E7C-FC28-80C40D0B1B77}"/>
              </a:ext>
            </a:extLst>
          </p:cNvPr>
          <p:cNvSpPr>
            <a:spLocks noGrp="1"/>
          </p:cNvSpPr>
          <p:nvPr>
            <p:ph type="sldNum" sz="quarter" idx="12"/>
          </p:nvPr>
        </p:nvSpPr>
        <p:spPr/>
        <p:txBody>
          <a:bodyPr/>
          <a:lstStyle/>
          <a:p>
            <a:fld id="{A408D631-DA10-403F-B228-517D01792885}" type="slidenum">
              <a:rPr lang="ru-RU" smtClean="0"/>
              <a:t>‹#›</a:t>
            </a:fld>
            <a:endParaRPr lang="ru-RU"/>
          </a:p>
        </p:txBody>
      </p:sp>
    </p:spTree>
    <p:extLst>
      <p:ext uri="{BB962C8B-B14F-4D97-AF65-F5344CB8AC3E}">
        <p14:creationId xmlns:p14="http://schemas.microsoft.com/office/powerpoint/2010/main" val="33518287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65EB17F-48DC-6DFD-E120-24A0FD96FA25}"/>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F2151D7F-A5C2-9200-CDFE-B0B51A4E758F}"/>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A1D5C0B-FC79-1330-8D8E-E99ACD506435}"/>
              </a:ext>
            </a:extLst>
          </p:cNvPr>
          <p:cNvSpPr>
            <a:spLocks noGrp="1"/>
          </p:cNvSpPr>
          <p:nvPr>
            <p:ph type="dt" sz="half" idx="10"/>
          </p:nvPr>
        </p:nvSpPr>
        <p:spPr/>
        <p:txBody>
          <a:bodyPr/>
          <a:lstStyle/>
          <a:p>
            <a:fld id="{41C37C4A-60FC-43CF-8FA1-9BB2A3C134A7}" type="datetimeFigureOut">
              <a:rPr lang="ru-RU" smtClean="0"/>
              <a:t>15.01.2024</a:t>
            </a:fld>
            <a:endParaRPr lang="ru-RU"/>
          </a:p>
        </p:txBody>
      </p:sp>
      <p:sp>
        <p:nvSpPr>
          <p:cNvPr id="5" name="Нижний колонтитул 4">
            <a:extLst>
              <a:ext uri="{FF2B5EF4-FFF2-40B4-BE49-F238E27FC236}">
                <a16:creationId xmlns:a16="http://schemas.microsoft.com/office/drawing/2014/main" id="{98D8D6DD-F326-833D-8B92-F35F19706A5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200DD73-7E77-7806-B6DD-C6771BCAD92E}"/>
              </a:ext>
            </a:extLst>
          </p:cNvPr>
          <p:cNvSpPr>
            <a:spLocks noGrp="1"/>
          </p:cNvSpPr>
          <p:nvPr>
            <p:ph type="sldNum" sz="quarter" idx="12"/>
          </p:nvPr>
        </p:nvSpPr>
        <p:spPr/>
        <p:txBody>
          <a:bodyPr/>
          <a:lstStyle/>
          <a:p>
            <a:fld id="{A408D631-DA10-403F-B228-517D01792885}" type="slidenum">
              <a:rPr lang="ru-RU" smtClean="0"/>
              <a:t>‹#›</a:t>
            </a:fld>
            <a:endParaRPr lang="ru-RU"/>
          </a:p>
        </p:txBody>
      </p:sp>
    </p:spTree>
    <p:extLst>
      <p:ext uri="{BB962C8B-B14F-4D97-AF65-F5344CB8AC3E}">
        <p14:creationId xmlns:p14="http://schemas.microsoft.com/office/powerpoint/2010/main" val="1693904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0C80E6-DC94-DCF3-50B3-887BFA88CEFA}"/>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FE150C3B-2F81-538F-78E4-722BD30D32B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5E2485C3-09E0-4081-3A24-A75D5469207B}"/>
              </a:ext>
            </a:extLst>
          </p:cNvPr>
          <p:cNvSpPr>
            <a:spLocks noGrp="1"/>
          </p:cNvSpPr>
          <p:nvPr>
            <p:ph type="dt" sz="half" idx="10"/>
          </p:nvPr>
        </p:nvSpPr>
        <p:spPr/>
        <p:txBody>
          <a:bodyPr/>
          <a:lstStyle/>
          <a:p>
            <a:fld id="{41C37C4A-60FC-43CF-8FA1-9BB2A3C134A7}" type="datetimeFigureOut">
              <a:rPr lang="ru-RU" smtClean="0"/>
              <a:t>15.01.2024</a:t>
            </a:fld>
            <a:endParaRPr lang="ru-RU"/>
          </a:p>
        </p:txBody>
      </p:sp>
      <p:sp>
        <p:nvSpPr>
          <p:cNvPr id="5" name="Нижний колонтитул 4">
            <a:extLst>
              <a:ext uri="{FF2B5EF4-FFF2-40B4-BE49-F238E27FC236}">
                <a16:creationId xmlns:a16="http://schemas.microsoft.com/office/drawing/2014/main" id="{DB3F1F89-198F-E8EA-C2C1-9E4E6B56475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EC15F5D-7653-19E5-9D6C-919B69A454F4}"/>
              </a:ext>
            </a:extLst>
          </p:cNvPr>
          <p:cNvSpPr>
            <a:spLocks noGrp="1"/>
          </p:cNvSpPr>
          <p:nvPr>
            <p:ph type="sldNum" sz="quarter" idx="12"/>
          </p:nvPr>
        </p:nvSpPr>
        <p:spPr/>
        <p:txBody>
          <a:bodyPr/>
          <a:lstStyle/>
          <a:p>
            <a:fld id="{A408D631-DA10-403F-B228-517D01792885}" type="slidenum">
              <a:rPr lang="ru-RU" smtClean="0"/>
              <a:t>‹#›</a:t>
            </a:fld>
            <a:endParaRPr lang="ru-RU"/>
          </a:p>
        </p:txBody>
      </p:sp>
    </p:spTree>
    <p:extLst>
      <p:ext uri="{BB962C8B-B14F-4D97-AF65-F5344CB8AC3E}">
        <p14:creationId xmlns:p14="http://schemas.microsoft.com/office/powerpoint/2010/main" val="21516061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EF81FFA-55C1-A65B-8F6A-25B6D3905D7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DA47B6A-8B80-0231-3967-FE19A21DF7CB}"/>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10079499-3353-768B-5BD8-1BAA3DA50FBD}"/>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0844845-F3DA-4B15-C875-0F0245F27B91}"/>
              </a:ext>
            </a:extLst>
          </p:cNvPr>
          <p:cNvSpPr>
            <a:spLocks noGrp="1"/>
          </p:cNvSpPr>
          <p:nvPr>
            <p:ph type="dt" sz="half" idx="10"/>
          </p:nvPr>
        </p:nvSpPr>
        <p:spPr/>
        <p:txBody>
          <a:bodyPr/>
          <a:lstStyle/>
          <a:p>
            <a:fld id="{41C37C4A-60FC-43CF-8FA1-9BB2A3C134A7}" type="datetimeFigureOut">
              <a:rPr lang="ru-RU" smtClean="0"/>
              <a:t>15.01.2024</a:t>
            </a:fld>
            <a:endParaRPr lang="ru-RU"/>
          </a:p>
        </p:txBody>
      </p:sp>
      <p:sp>
        <p:nvSpPr>
          <p:cNvPr id="6" name="Нижний колонтитул 5">
            <a:extLst>
              <a:ext uri="{FF2B5EF4-FFF2-40B4-BE49-F238E27FC236}">
                <a16:creationId xmlns:a16="http://schemas.microsoft.com/office/drawing/2014/main" id="{0E16D30C-2703-85F7-A4D4-CEB76B3DF699}"/>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636C69A8-E54B-22D8-480A-A711840DF524}"/>
              </a:ext>
            </a:extLst>
          </p:cNvPr>
          <p:cNvSpPr>
            <a:spLocks noGrp="1"/>
          </p:cNvSpPr>
          <p:nvPr>
            <p:ph type="sldNum" sz="quarter" idx="12"/>
          </p:nvPr>
        </p:nvSpPr>
        <p:spPr/>
        <p:txBody>
          <a:bodyPr/>
          <a:lstStyle/>
          <a:p>
            <a:fld id="{A408D631-DA10-403F-B228-517D01792885}" type="slidenum">
              <a:rPr lang="ru-RU" smtClean="0"/>
              <a:t>‹#›</a:t>
            </a:fld>
            <a:endParaRPr lang="ru-RU"/>
          </a:p>
        </p:txBody>
      </p:sp>
    </p:spTree>
    <p:extLst>
      <p:ext uri="{BB962C8B-B14F-4D97-AF65-F5344CB8AC3E}">
        <p14:creationId xmlns:p14="http://schemas.microsoft.com/office/powerpoint/2010/main" val="19297518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71B89F-1FB0-C92D-F488-431BC76C933B}"/>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164481C2-EF46-A75B-A0B2-68AB15A0BE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AABADE81-4867-2FA5-B1A3-C9572844200E}"/>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26BB47CA-59FF-01A9-0BED-10A50838AC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057E096C-7A46-017F-CCDB-1F074CCA51AC}"/>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3AEE5987-5E4E-E5AA-F2A1-147012C2B213}"/>
              </a:ext>
            </a:extLst>
          </p:cNvPr>
          <p:cNvSpPr>
            <a:spLocks noGrp="1"/>
          </p:cNvSpPr>
          <p:nvPr>
            <p:ph type="dt" sz="half" idx="10"/>
          </p:nvPr>
        </p:nvSpPr>
        <p:spPr/>
        <p:txBody>
          <a:bodyPr/>
          <a:lstStyle/>
          <a:p>
            <a:fld id="{41C37C4A-60FC-43CF-8FA1-9BB2A3C134A7}" type="datetimeFigureOut">
              <a:rPr lang="ru-RU" smtClean="0"/>
              <a:t>15.01.2024</a:t>
            </a:fld>
            <a:endParaRPr lang="ru-RU"/>
          </a:p>
        </p:txBody>
      </p:sp>
      <p:sp>
        <p:nvSpPr>
          <p:cNvPr id="8" name="Нижний колонтитул 7">
            <a:extLst>
              <a:ext uri="{FF2B5EF4-FFF2-40B4-BE49-F238E27FC236}">
                <a16:creationId xmlns:a16="http://schemas.microsoft.com/office/drawing/2014/main" id="{D4505ACF-6E1C-0D9B-0D80-8F8953CBCB1A}"/>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337544CA-FBAB-CC4F-8F4A-DF70DDB0E7FA}"/>
              </a:ext>
            </a:extLst>
          </p:cNvPr>
          <p:cNvSpPr>
            <a:spLocks noGrp="1"/>
          </p:cNvSpPr>
          <p:nvPr>
            <p:ph type="sldNum" sz="quarter" idx="12"/>
          </p:nvPr>
        </p:nvSpPr>
        <p:spPr/>
        <p:txBody>
          <a:bodyPr/>
          <a:lstStyle/>
          <a:p>
            <a:fld id="{A408D631-DA10-403F-B228-517D01792885}" type="slidenum">
              <a:rPr lang="ru-RU" smtClean="0"/>
              <a:t>‹#›</a:t>
            </a:fld>
            <a:endParaRPr lang="ru-RU"/>
          </a:p>
        </p:txBody>
      </p:sp>
    </p:spTree>
    <p:extLst>
      <p:ext uri="{BB962C8B-B14F-4D97-AF65-F5344CB8AC3E}">
        <p14:creationId xmlns:p14="http://schemas.microsoft.com/office/powerpoint/2010/main" val="10703937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E90BD21-8006-6F54-0EDD-B2E896C28A8D}"/>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3B8F21A7-B9B5-A508-19A0-2C5ECCF7205A}"/>
              </a:ext>
            </a:extLst>
          </p:cNvPr>
          <p:cNvSpPr>
            <a:spLocks noGrp="1"/>
          </p:cNvSpPr>
          <p:nvPr>
            <p:ph type="dt" sz="half" idx="10"/>
          </p:nvPr>
        </p:nvSpPr>
        <p:spPr/>
        <p:txBody>
          <a:bodyPr/>
          <a:lstStyle/>
          <a:p>
            <a:fld id="{41C37C4A-60FC-43CF-8FA1-9BB2A3C134A7}" type="datetimeFigureOut">
              <a:rPr lang="ru-RU" smtClean="0"/>
              <a:t>15.01.2024</a:t>
            </a:fld>
            <a:endParaRPr lang="ru-RU"/>
          </a:p>
        </p:txBody>
      </p:sp>
      <p:sp>
        <p:nvSpPr>
          <p:cNvPr id="4" name="Нижний колонтитул 3">
            <a:extLst>
              <a:ext uri="{FF2B5EF4-FFF2-40B4-BE49-F238E27FC236}">
                <a16:creationId xmlns:a16="http://schemas.microsoft.com/office/drawing/2014/main" id="{13BF517A-24EE-F907-C369-15A7D3A85AD5}"/>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DDB43C73-0055-E793-9F47-152BAEF89853}"/>
              </a:ext>
            </a:extLst>
          </p:cNvPr>
          <p:cNvSpPr>
            <a:spLocks noGrp="1"/>
          </p:cNvSpPr>
          <p:nvPr>
            <p:ph type="sldNum" sz="quarter" idx="12"/>
          </p:nvPr>
        </p:nvSpPr>
        <p:spPr/>
        <p:txBody>
          <a:bodyPr/>
          <a:lstStyle/>
          <a:p>
            <a:fld id="{A408D631-DA10-403F-B228-517D01792885}" type="slidenum">
              <a:rPr lang="ru-RU" smtClean="0"/>
              <a:t>‹#›</a:t>
            </a:fld>
            <a:endParaRPr lang="ru-RU"/>
          </a:p>
        </p:txBody>
      </p:sp>
    </p:spTree>
    <p:extLst>
      <p:ext uri="{BB962C8B-B14F-4D97-AF65-F5344CB8AC3E}">
        <p14:creationId xmlns:p14="http://schemas.microsoft.com/office/powerpoint/2010/main" val="27260440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AA462F71-0200-E93B-8E5A-A67315A1EF41}"/>
              </a:ext>
            </a:extLst>
          </p:cNvPr>
          <p:cNvSpPr>
            <a:spLocks noGrp="1"/>
          </p:cNvSpPr>
          <p:nvPr>
            <p:ph type="dt" sz="half" idx="10"/>
          </p:nvPr>
        </p:nvSpPr>
        <p:spPr/>
        <p:txBody>
          <a:bodyPr/>
          <a:lstStyle/>
          <a:p>
            <a:fld id="{41C37C4A-60FC-43CF-8FA1-9BB2A3C134A7}" type="datetimeFigureOut">
              <a:rPr lang="ru-RU" smtClean="0"/>
              <a:t>15.01.2024</a:t>
            </a:fld>
            <a:endParaRPr lang="ru-RU"/>
          </a:p>
        </p:txBody>
      </p:sp>
      <p:sp>
        <p:nvSpPr>
          <p:cNvPr id="3" name="Нижний колонтитул 2">
            <a:extLst>
              <a:ext uri="{FF2B5EF4-FFF2-40B4-BE49-F238E27FC236}">
                <a16:creationId xmlns:a16="http://schemas.microsoft.com/office/drawing/2014/main" id="{C73F4D60-B167-FD2F-2D48-BBA98DA531C2}"/>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7D26AC62-91F3-AE31-7CFF-4C93DCBA68F8}"/>
              </a:ext>
            </a:extLst>
          </p:cNvPr>
          <p:cNvSpPr>
            <a:spLocks noGrp="1"/>
          </p:cNvSpPr>
          <p:nvPr>
            <p:ph type="sldNum" sz="quarter" idx="12"/>
          </p:nvPr>
        </p:nvSpPr>
        <p:spPr/>
        <p:txBody>
          <a:bodyPr/>
          <a:lstStyle/>
          <a:p>
            <a:fld id="{A408D631-DA10-403F-B228-517D01792885}" type="slidenum">
              <a:rPr lang="ru-RU" smtClean="0"/>
              <a:t>‹#›</a:t>
            </a:fld>
            <a:endParaRPr lang="ru-RU"/>
          </a:p>
        </p:txBody>
      </p:sp>
    </p:spTree>
    <p:extLst>
      <p:ext uri="{BB962C8B-B14F-4D97-AF65-F5344CB8AC3E}">
        <p14:creationId xmlns:p14="http://schemas.microsoft.com/office/powerpoint/2010/main" val="33725877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BD4D8A9-168D-1B3F-F411-9BE2BA4160F8}"/>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3E01104B-31A5-32BB-8CCD-3D37998E54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EF3F55A9-B1EC-E9C7-0D97-ED59D18F70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94AAA4A0-8305-6410-0E41-F17F4CCF2395}"/>
              </a:ext>
            </a:extLst>
          </p:cNvPr>
          <p:cNvSpPr>
            <a:spLocks noGrp="1"/>
          </p:cNvSpPr>
          <p:nvPr>
            <p:ph type="dt" sz="half" idx="10"/>
          </p:nvPr>
        </p:nvSpPr>
        <p:spPr/>
        <p:txBody>
          <a:bodyPr/>
          <a:lstStyle/>
          <a:p>
            <a:fld id="{41C37C4A-60FC-43CF-8FA1-9BB2A3C134A7}" type="datetimeFigureOut">
              <a:rPr lang="ru-RU" smtClean="0"/>
              <a:t>15.01.2024</a:t>
            </a:fld>
            <a:endParaRPr lang="ru-RU"/>
          </a:p>
        </p:txBody>
      </p:sp>
      <p:sp>
        <p:nvSpPr>
          <p:cNvPr id="6" name="Нижний колонтитул 5">
            <a:extLst>
              <a:ext uri="{FF2B5EF4-FFF2-40B4-BE49-F238E27FC236}">
                <a16:creationId xmlns:a16="http://schemas.microsoft.com/office/drawing/2014/main" id="{F0868B1D-C02E-264F-8FD8-C17B5D5B6D82}"/>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02DFF7F1-C831-3876-BC52-2319F22C2A4A}"/>
              </a:ext>
            </a:extLst>
          </p:cNvPr>
          <p:cNvSpPr>
            <a:spLocks noGrp="1"/>
          </p:cNvSpPr>
          <p:nvPr>
            <p:ph type="sldNum" sz="quarter" idx="12"/>
          </p:nvPr>
        </p:nvSpPr>
        <p:spPr/>
        <p:txBody>
          <a:bodyPr/>
          <a:lstStyle/>
          <a:p>
            <a:fld id="{A408D631-DA10-403F-B228-517D01792885}" type="slidenum">
              <a:rPr lang="ru-RU" smtClean="0"/>
              <a:t>‹#›</a:t>
            </a:fld>
            <a:endParaRPr lang="ru-RU"/>
          </a:p>
        </p:txBody>
      </p:sp>
    </p:spTree>
    <p:extLst>
      <p:ext uri="{BB962C8B-B14F-4D97-AF65-F5344CB8AC3E}">
        <p14:creationId xmlns:p14="http://schemas.microsoft.com/office/powerpoint/2010/main" val="2784693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15.01.2024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7274761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A15C39B-5E74-7F84-8FDC-C7285E92EB0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EE8476A6-A1D4-FA4B-D1FC-EF8E417EAD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BF3D1DFF-8681-3FCF-B542-1D475719BB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18CB8463-71AA-FB33-8709-F8032175FC6E}"/>
              </a:ext>
            </a:extLst>
          </p:cNvPr>
          <p:cNvSpPr>
            <a:spLocks noGrp="1"/>
          </p:cNvSpPr>
          <p:nvPr>
            <p:ph type="dt" sz="half" idx="10"/>
          </p:nvPr>
        </p:nvSpPr>
        <p:spPr/>
        <p:txBody>
          <a:bodyPr/>
          <a:lstStyle/>
          <a:p>
            <a:fld id="{41C37C4A-60FC-43CF-8FA1-9BB2A3C134A7}" type="datetimeFigureOut">
              <a:rPr lang="ru-RU" smtClean="0"/>
              <a:t>15.01.2024</a:t>
            </a:fld>
            <a:endParaRPr lang="ru-RU"/>
          </a:p>
        </p:txBody>
      </p:sp>
      <p:sp>
        <p:nvSpPr>
          <p:cNvPr id="6" name="Нижний колонтитул 5">
            <a:extLst>
              <a:ext uri="{FF2B5EF4-FFF2-40B4-BE49-F238E27FC236}">
                <a16:creationId xmlns:a16="http://schemas.microsoft.com/office/drawing/2014/main" id="{D715A4F4-CDD1-3647-21ED-90E2A51A2A7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07D4BB9D-CBF4-A4C3-801F-6ABFB8C54DB6}"/>
              </a:ext>
            </a:extLst>
          </p:cNvPr>
          <p:cNvSpPr>
            <a:spLocks noGrp="1"/>
          </p:cNvSpPr>
          <p:nvPr>
            <p:ph type="sldNum" sz="quarter" idx="12"/>
          </p:nvPr>
        </p:nvSpPr>
        <p:spPr/>
        <p:txBody>
          <a:bodyPr/>
          <a:lstStyle/>
          <a:p>
            <a:fld id="{A408D631-DA10-403F-B228-517D01792885}" type="slidenum">
              <a:rPr lang="ru-RU" smtClean="0"/>
              <a:t>‹#›</a:t>
            </a:fld>
            <a:endParaRPr lang="ru-RU"/>
          </a:p>
        </p:txBody>
      </p:sp>
    </p:spTree>
    <p:extLst>
      <p:ext uri="{BB962C8B-B14F-4D97-AF65-F5344CB8AC3E}">
        <p14:creationId xmlns:p14="http://schemas.microsoft.com/office/powerpoint/2010/main" val="23006225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29ED97-647B-FBCD-44FE-7682A5B29476}"/>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EE05558D-B556-0CCF-CD53-826D98190332}"/>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ED51AD10-A3CB-A23D-0500-8709B73DCD3E}"/>
              </a:ext>
            </a:extLst>
          </p:cNvPr>
          <p:cNvSpPr>
            <a:spLocks noGrp="1"/>
          </p:cNvSpPr>
          <p:nvPr>
            <p:ph type="dt" sz="half" idx="10"/>
          </p:nvPr>
        </p:nvSpPr>
        <p:spPr/>
        <p:txBody>
          <a:bodyPr/>
          <a:lstStyle/>
          <a:p>
            <a:fld id="{41C37C4A-60FC-43CF-8FA1-9BB2A3C134A7}" type="datetimeFigureOut">
              <a:rPr lang="ru-RU" smtClean="0"/>
              <a:t>15.01.2024</a:t>
            </a:fld>
            <a:endParaRPr lang="ru-RU"/>
          </a:p>
        </p:txBody>
      </p:sp>
      <p:sp>
        <p:nvSpPr>
          <p:cNvPr id="5" name="Нижний колонтитул 4">
            <a:extLst>
              <a:ext uri="{FF2B5EF4-FFF2-40B4-BE49-F238E27FC236}">
                <a16:creationId xmlns:a16="http://schemas.microsoft.com/office/drawing/2014/main" id="{C165DE08-EFA6-78C4-5374-1F6397E3468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5664062-30B4-ECE7-AE1B-FDAF4D4E742D}"/>
              </a:ext>
            </a:extLst>
          </p:cNvPr>
          <p:cNvSpPr>
            <a:spLocks noGrp="1"/>
          </p:cNvSpPr>
          <p:nvPr>
            <p:ph type="sldNum" sz="quarter" idx="12"/>
          </p:nvPr>
        </p:nvSpPr>
        <p:spPr/>
        <p:txBody>
          <a:bodyPr/>
          <a:lstStyle/>
          <a:p>
            <a:fld id="{A408D631-DA10-403F-B228-517D01792885}" type="slidenum">
              <a:rPr lang="ru-RU" smtClean="0"/>
              <a:t>‹#›</a:t>
            </a:fld>
            <a:endParaRPr lang="ru-RU"/>
          </a:p>
        </p:txBody>
      </p:sp>
    </p:spTree>
    <p:extLst>
      <p:ext uri="{BB962C8B-B14F-4D97-AF65-F5344CB8AC3E}">
        <p14:creationId xmlns:p14="http://schemas.microsoft.com/office/powerpoint/2010/main" val="54271404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34C8FC0F-68D4-294F-9BE5-A8AEB5C9BF9D}"/>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F7CBBF63-04C5-938F-FC7A-9F37CA8CB548}"/>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B218CAD-1656-8833-4390-BF3E7502837C}"/>
              </a:ext>
            </a:extLst>
          </p:cNvPr>
          <p:cNvSpPr>
            <a:spLocks noGrp="1"/>
          </p:cNvSpPr>
          <p:nvPr>
            <p:ph type="dt" sz="half" idx="10"/>
          </p:nvPr>
        </p:nvSpPr>
        <p:spPr/>
        <p:txBody>
          <a:bodyPr/>
          <a:lstStyle/>
          <a:p>
            <a:fld id="{41C37C4A-60FC-43CF-8FA1-9BB2A3C134A7}" type="datetimeFigureOut">
              <a:rPr lang="ru-RU" smtClean="0"/>
              <a:t>15.01.2024</a:t>
            </a:fld>
            <a:endParaRPr lang="ru-RU"/>
          </a:p>
        </p:txBody>
      </p:sp>
      <p:sp>
        <p:nvSpPr>
          <p:cNvPr id="5" name="Нижний колонтитул 4">
            <a:extLst>
              <a:ext uri="{FF2B5EF4-FFF2-40B4-BE49-F238E27FC236}">
                <a16:creationId xmlns:a16="http://schemas.microsoft.com/office/drawing/2014/main" id="{9ABC10A1-B8BE-9375-4C09-1C09AB74707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E668308-7808-FA89-2C41-3E191B521A33}"/>
              </a:ext>
            </a:extLst>
          </p:cNvPr>
          <p:cNvSpPr>
            <a:spLocks noGrp="1"/>
          </p:cNvSpPr>
          <p:nvPr>
            <p:ph type="sldNum" sz="quarter" idx="12"/>
          </p:nvPr>
        </p:nvSpPr>
        <p:spPr/>
        <p:txBody>
          <a:bodyPr/>
          <a:lstStyle/>
          <a:p>
            <a:fld id="{A408D631-DA10-403F-B228-517D01792885}" type="slidenum">
              <a:rPr lang="ru-RU" smtClean="0"/>
              <a:t>‹#›</a:t>
            </a:fld>
            <a:endParaRPr lang="ru-RU"/>
          </a:p>
        </p:txBody>
      </p:sp>
    </p:spTree>
    <p:extLst>
      <p:ext uri="{BB962C8B-B14F-4D97-AF65-F5344CB8AC3E}">
        <p14:creationId xmlns:p14="http://schemas.microsoft.com/office/powerpoint/2010/main" val="19586023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fld id="{4C544B33-721B-41CE-93AD-AC7663EF8184}" type="datetimeFigureOut">
              <a:rPr lang="ru-RU"/>
              <a:pPr>
                <a:defRPr/>
              </a:pPr>
              <a:t>15.01.2024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797BA5C-250F-42A9-9B4F-894FA0A74871}" type="slidenum">
              <a:rPr lang="ru-RU"/>
              <a:pPr>
                <a:defRPr/>
              </a:pPr>
              <a:t>‹#›</a:t>
            </a:fld>
            <a:endParaRPr lang="ru-RU"/>
          </a:p>
        </p:txBody>
      </p:sp>
    </p:spTree>
    <p:extLst>
      <p:ext uri="{BB962C8B-B14F-4D97-AF65-F5344CB8AC3E}">
        <p14:creationId xmlns:p14="http://schemas.microsoft.com/office/powerpoint/2010/main" val="32419582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657D11C6-6189-41C1-B2D9-9CFBC7922BA4}" type="datetimeFigureOut">
              <a:rPr lang="ru-RU"/>
              <a:pPr>
                <a:defRPr/>
              </a:pPr>
              <a:t>15.01.2024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1468A7D-06D5-4CCA-B5C2-5CEBA117AB36}" type="slidenum">
              <a:rPr lang="ru-RU"/>
              <a:pPr>
                <a:defRPr/>
              </a:pPr>
              <a:t>‹#›</a:t>
            </a:fld>
            <a:endParaRPr lang="ru-RU"/>
          </a:p>
        </p:txBody>
      </p:sp>
    </p:spTree>
    <p:extLst>
      <p:ext uri="{BB962C8B-B14F-4D97-AF65-F5344CB8AC3E}">
        <p14:creationId xmlns:p14="http://schemas.microsoft.com/office/powerpoint/2010/main" val="30715382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874"/>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1" y="458959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3F1F5138-DD3D-493A-A983-56DE64E5610A}" type="datetimeFigureOut">
              <a:rPr lang="ru-RU"/>
              <a:pPr>
                <a:defRPr/>
              </a:pPr>
              <a:t>15.01.2024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226800B-D93C-44DE-B176-EC8E9D93A6B4}" type="slidenum">
              <a:rPr lang="ru-RU"/>
              <a:pPr>
                <a:defRPr/>
              </a:pPr>
              <a:t>‹#›</a:t>
            </a:fld>
            <a:endParaRPr lang="ru-RU"/>
          </a:p>
        </p:txBody>
      </p:sp>
    </p:spTree>
    <p:extLst>
      <p:ext uri="{BB962C8B-B14F-4D97-AF65-F5344CB8AC3E}">
        <p14:creationId xmlns:p14="http://schemas.microsoft.com/office/powerpoint/2010/main" val="18068882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fld id="{D02A8EE7-EF11-459B-8408-BFD1AADD22E2}" type="datetimeFigureOut">
              <a:rPr lang="ru-RU"/>
              <a:pPr>
                <a:defRPr/>
              </a:pPr>
              <a:t>15.01.2024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B1FFF3F1-981C-419B-987F-92F5243104D7}" type="slidenum">
              <a:rPr lang="ru-RU"/>
              <a:pPr>
                <a:defRPr/>
              </a:pPr>
              <a:t>‹#›</a:t>
            </a:fld>
            <a:endParaRPr lang="ru-RU"/>
          </a:p>
        </p:txBody>
      </p:sp>
    </p:spTree>
    <p:extLst>
      <p:ext uri="{BB962C8B-B14F-4D97-AF65-F5344CB8AC3E}">
        <p14:creationId xmlns:p14="http://schemas.microsoft.com/office/powerpoint/2010/main" val="6079144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9"/>
            <a:ext cx="10515600" cy="1325563"/>
          </a:xfrm>
        </p:spPr>
        <p:txBody>
          <a:bodyPr/>
          <a:lstStyle/>
          <a:p>
            <a:r>
              <a:rPr lang="ru-RU"/>
              <a:t>Образец заголовка</a:t>
            </a:r>
          </a:p>
        </p:txBody>
      </p:sp>
      <p:sp>
        <p:nvSpPr>
          <p:cNvPr id="3" name="Текст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9"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3"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fld id="{283CFB61-49A8-4E4A-AB69-BE913B84F924}" type="datetimeFigureOut">
              <a:rPr lang="ru-RU"/>
              <a:pPr>
                <a:defRPr/>
              </a:pPr>
              <a:t>15.01.2024</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8C3AC564-7B2E-405A-ACCF-262A320DD9A9}" type="slidenum">
              <a:rPr lang="ru-RU"/>
              <a:pPr>
                <a:defRPr/>
              </a:pPr>
              <a:t>‹#›</a:t>
            </a:fld>
            <a:endParaRPr lang="ru-RU"/>
          </a:p>
        </p:txBody>
      </p:sp>
    </p:spTree>
    <p:extLst>
      <p:ext uri="{BB962C8B-B14F-4D97-AF65-F5344CB8AC3E}">
        <p14:creationId xmlns:p14="http://schemas.microsoft.com/office/powerpoint/2010/main" val="36321869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fld id="{91A7C6C4-D61B-4645-B9FE-F36D991D827D}" type="datetimeFigureOut">
              <a:rPr lang="ru-RU"/>
              <a:pPr>
                <a:defRPr/>
              </a:pPr>
              <a:t>15.01.2024</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23515DBB-4247-46FB-B059-76B2A8FCAF39}" type="slidenum">
              <a:rPr lang="ru-RU"/>
              <a:pPr>
                <a:defRPr/>
              </a:pPr>
              <a:t>‹#›</a:t>
            </a:fld>
            <a:endParaRPr lang="ru-RU"/>
          </a:p>
        </p:txBody>
      </p:sp>
    </p:spTree>
    <p:extLst>
      <p:ext uri="{BB962C8B-B14F-4D97-AF65-F5344CB8AC3E}">
        <p14:creationId xmlns:p14="http://schemas.microsoft.com/office/powerpoint/2010/main" val="11273403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E3BDF9EA-364F-42A4-BCBC-B51AC8468A0C}" type="datetimeFigureOut">
              <a:rPr lang="ru-RU"/>
              <a:pPr>
                <a:defRPr/>
              </a:pPr>
              <a:t>15.01.2024</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815273BD-DC88-4752-A276-9C9C5D78AC42}" type="slidenum">
              <a:rPr lang="ru-RU"/>
              <a:pPr>
                <a:defRPr/>
              </a:pPr>
              <a:t>‹#›</a:t>
            </a:fld>
            <a:endParaRPr lang="ru-RU"/>
          </a:p>
        </p:txBody>
      </p:sp>
    </p:spTree>
    <p:extLst>
      <p:ext uri="{BB962C8B-B14F-4D97-AF65-F5344CB8AC3E}">
        <p14:creationId xmlns:p14="http://schemas.microsoft.com/office/powerpoint/2010/main" val="2665737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852FFD1-FA6F-42C3-BA12-DC2C2C1F2EEE}" type="datetimeFigureOut">
              <a:rPr lang="ru-RU" smtClean="0"/>
              <a:t>15.01.2024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62237424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56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6B804AA8-65C4-49FB-A702-4089B84E77E0}" type="datetimeFigureOut">
              <a:rPr lang="ru-RU"/>
              <a:pPr>
                <a:defRPr/>
              </a:pPr>
              <a:t>15.01.2024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DE299D0F-31B6-42C6-B96D-88C4FF314477}" type="slidenum">
              <a:rPr lang="ru-RU"/>
              <a:pPr>
                <a:defRPr/>
              </a:pPr>
              <a:t>‹#›</a:t>
            </a:fld>
            <a:endParaRPr lang="ru-RU"/>
          </a:p>
        </p:txBody>
      </p:sp>
    </p:spTree>
    <p:extLst>
      <p:ext uri="{BB962C8B-B14F-4D97-AF65-F5344CB8AC3E}">
        <p14:creationId xmlns:p14="http://schemas.microsoft.com/office/powerpoint/2010/main" val="5495208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561"/>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4417606B-91D9-4EE6-9119-CFFF84F9D93A}" type="datetimeFigureOut">
              <a:rPr lang="ru-RU"/>
              <a:pPr>
                <a:defRPr/>
              </a:pPr>
              <a:t>15.01.2024</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C5062A44-E696-4755-9DF0-7A8F83DA6679}" type="slidenum">
              <a:rPr lang="ru-RU"/>
              <a:pPr>
                <a:defRPr/>
              </a:pPr>
              <a:t>‹#›</a:t>
            </a:fld>
            <a:endParaRPr lang="ru-RU"/>
          </a:p>
        </p:txBody>
      </p:sp>
    </p:spTree>
    <p:extLst>
      <p:ext uri="{BB962C8B-B14F-4D97-AF65-F5344CB8AC3E}">
        <p14:creationId xmlns:p14="http://schemas.microsoft.com/office/powerpoint/2010/main" val="38186073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CD2C4860-BD13-493C-9CEE-FC1511EFDF45}" type="datetimeFigureOut">
              <a:rPr lang="ru-RU"/>
              <a:pPr>
                <a:defRPr/>
              </a:pPr>
              <a:t>15.01.2024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EC0FD0D-860B-41F7-9694-218F4E830413}" type="slidenum">
              <a:rPr lang="ru-RU"/>
              <a:pPr>
                <a:defRPr/>
              </a:pPr>
              <a:t>‹#›</a:t>
            </a:fld>
            <a:endParaRPr lang="ru-RU"/>
          </a:p>
        </p:txBody>
      </p:sp>
    </p:spTree>
    <p:extLst>
      <p:ext uri="{BB962C8B-B14F-4D97-AF65-F5344CB8AC3E}">
        <p14:creationId xmlns:p14="http://schemas.microsoft.com/office/powerpoint/2010/main" val="22381140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2"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3"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E195BCA4-8F69-4A4C-93B5-BA79AFA2E86F}" type="datetimeFigureOut">
              <a:rPr lang="ru-RU"/>
              <a:pPr>
                <a:defRPr/>
              </a:pPr>
              <a:t>15.01.2024</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EED850C-62AD-403A-AF8B-F0AE335A96EA}" type="slidenum">
              <a:rPr lang="ru-RU"/>
              <a:pPr>
                <a:defRPr/>
              </a:pPr>
              <a:t>‹#›</a:t>
            </a:fld>
            <a:endParaRPr lang="ru-RU"/>
          </a:p>
        </p:txBody>
      </p:sp>
    </p:spTree>
    <p:extLst>
      <p:ext uri="{BB962C8B-B14F-4D97-AF65-F5344CB8AC3E}">
        <p14:creationId xmlns:p14="http://schemas.microsoft.com/office/powerpoint/2010/main" val="445307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852FFD1-FA6F-42C3-BA12-DC2C2C1F2EEE}" type="datetimeFigureOut">
              <a:rPr lang="ru-RU" smtClean="0"/>
              <a:t>15.01.2024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1585230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852FFD1-FA6F-42C3-BA12-DC2C2C1F2EEE}" type="datetimeFigureOut">
              <a:rPr lang="ru-RU" smtClean="0"/>
              <a:t>15.01.2024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1667561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852FFD1-FA6F-42C3-BA12-DC2C2C1F2EEE}" type="datetimeFigureOut">
              <a:rPr lang="ru-RU" smtClean="0"/>
              <a:t>15.01.2024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1036242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52FFD1-FA6F-42C3-BA12-DC2C2C1F2EEE}" type="datetimeFigureOut">
              <a:rPr lang="ru-RU" smtClean="0"/>
              <a:t>15.01.2024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958274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852FFD1-FA6F-42C3-BA12-DC2C2C1F2EEE}" type="datetimeFigureOut">
              <a:rPr lang="ru-RU" smtClean="0"/>
              <a:t>15.01.2024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1060271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852FFD1-FA6F-42C3-BA12-DC2C2C1F2EEE}" type="datetimeFigureOut">
              <a:rPr lang="ru-RU" smtClean="0"/>
              <a:t>15.01.2024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53775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52FFD1-FA6F-42C3-BA12-DC2C2C1F2EEE}" type="datetimeFigureOut">
              <a:rPr lang="ru-RU" smtClean="0"/>
              <a:t>15.01.2024</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7DA608-35A8-44E0-9F82-581EAE50B9B7}" type="slidenum">
              <a:rPr lang="ru-RU" smtClean="0"/>
              <a:t>‹#›</a:t>
            </a:fld>
            <a:endParaRPr lang="ru-RU"/>
          </a:p>
        </p:txBody>
      </p:sp>
    </p:spTree>
    <p:extLst>
      <p:ext uri="{BB962C8B-B14F-4D97-AF65-F5344CB8AC3E}">
        <p14:creationId xmlns:p14="http://schemas.microsoft.com/office/powerpoint/2010/main" val="4861464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41AC43-3B49-125C-2F4C-35ACDBB9F9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CBC79E5F-8DFA-7995-6A22-0B4220ED11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71FF64A-77E3-A5E3-28F4-40E2292E9F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C37C4A-60FC-43CF-8FA1-9BB2A3C134A7}" type="datetimeFigureOut">
              <a:rPr lang="ru-RU" smtClean="0"/>
              <a:t>15.01.2024</a:t>
            </a:fld>
            <a:endParaRPr lang="ru-RU"/>
          </a:p>
        </p:txBody>
      </p:sp>
      <p:sp>
        <p:nvSpPr>
          <p:cNvPr id="5" name="Нижний колонтитул 4">
            <a:extLst>
              <a:ext uri="{FF2B5EF4-FFF2-40B4-BE49-F238E27FC236}">
                <a16:creationId xmlns:a16="http://schemas.microsoft.com/office/drawing/2014/main" id="{32471746-517E-6DDC-F8CA-FFC4980DD2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4D2203CC-ED94-0B14-0C9F-DAA065F3D9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08D631-DA10-403F-B228-517D01792885}" type="slidenum">
              <a:rPr lang="ru-RU" smtClean="0"/>
              <a:t>‹#›</a:t>
            </a:fld>
            <a:endParaRPr lang="ru-RU"/>
          </a:p>
        </p:txBody>
      </p:sp>
    </p:spTree>
    <p:extLst>
      <p:ext uri="{BB962C8B-B14F-4D97-AF65-F5344CB8AC3E}">
        <p14:creationId xmlns:p14="http://schemas.microsoft.com/office/powerpoint/2010/main" val="2682936751"/>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Заголовок 1"/>
          <p:cNvSpPr>
            <a:spLocks noGrp="1"/>
          </p:cNvSpPr>
          <p:nvPr>
            <p:ph type="title"/>
          </p:nvPr>
        </p:nvSpPr>
        <p:spPr bwMode="auto">
          <a:xfrm>
            <a:off x="838200" y="365129"/>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3075" name="Текст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4" name="Дата 3"/>
          <p:cNvSpPr>
            <a:spLocks noGrp="1"/>
          </p:cNvSpPr>
          <p:nvPr>
            <p:ph type="dt" sz="half" idx="2"/>
          </p:nvPr>
        </p:nvSpPr>
        <p:spPr>
          <a:xfrm>
            <a:off x="838200" y="6356398"/>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66E90E24-E0E1-4021-A553-6D5AE255FC9C}" type="datetimeFigureOut">
              <a:rPr lang="ru-RU"/>
              <a:pPr>
                <a:defRPr/>
              </a:pPr>
              <a:t>15.01.2024</a:t>
            </a:fld>
            <a:endParaRPr lang="ru-RU"/>
          </a:p>
        </p:txBody>
      </p:sp>
      <p:sp>
        <p:nvSpPr>
          <p:cNvPr id="5" name="Нижний колонтитул 4"/>
          <p:cNvSpPr>
            <a:spLocks noGrp="1"/>
          </p:cNvSpPr>
          <p:nvPr>
            <p:ph type="ftr" sz="quarter" idx="3"/>
          </p:nvPr>
        </p:nvSpPr>
        <p:spPr>
          <a:xfrm>
            <a:off x="4038600" y="6356398"/>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ru-RU"/>
          </a:p>
        </p:txBody>
      </p:sp>
      <p:sp>
        <p:nvSpPr>
          <p:cNvPr id="6" name="Номер слайда 5"/>
          <p:cNvSpPr>
            <a:spLocks noGrp="1"/>
          </p:cNvSpPr>
          <p:nvPr>
            <p:ph type="sldNum" sz="quarter" idx="4"/>
          </p:nvPr>
        </p:nvSpPr>
        <p:spPr>
          <a:xfrm>
            <a:off x="8610600" y="6356398"/>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mn-lt"/>
              </a:defRPr>
            </a:lvl1pPr>
          </a:lstStyle>
          <a:p>
            <a:pPr>
              <a:defRPr/>
            </a:pPr>
            <a:fld id="{58BAAEC5-543B-4657-9F62-B3C4A3C447B3}" type="slidenum">
              <a:rPr lang="ru-RU"/>
              <a:pPr>
                <a:defRPr/>
              </a:pPr>
              <a:t>‹#›</a:t>
            </a:fld>
            <a:endParaRPr lang="ru-RU"/>
          </a:p>
        </p:txBody>
      </p:sp>
    </p:spTree>
    <p:extLst>
      <p:ext uri="{BB962C8B-B14F-4D97-AF65-F5344CB8AC3E}">
        <p14:creationId xmlns:p14="http://schemas.microsoft.com/office/powerpoint/2010/main" val="2476265303"/>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igzgos@gmail.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hyperlink" Target="https://internet.garant.ru/#/document/70650730/entry/28132"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hyperlink" Target="https://internet.garant.ru/#/document/70650730/entry/28132"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6.xml.rels><?xml version="1.0" encoding="UTF-8" standalone="yes"?>
<Relationships xmlns="http://schemas.openxmlformats.org/package/2006/relationships"><Relationship Id="rId3" Type="http://schemas.openxmlformats.org/officeDocument/2006/relationships/hyperlink" Target="https://internet.garant.ru/#/document/71139412/entry/20000" TargetMode="External"/><Relationship Id="rId2" Type="http://schemas.openxmlformats.org/officeDocument/2006/relationships/hyperlink" Target="https://internet.garant.ru/#/document/70353464/entry/0" TargetMode="External"/><Relationship Id="rId1" Type="http://schemas.openxmlformats.org/officeDocument/2006/relationships/slideLayout" Target="../slideLayouts/slideLayout2.xml"/><Relationship Id="rId4" Type="http://schemas.openxmlformats.org/officeDocument/2006/relationships/hyperlink" Target="https://internet.garant.ru/#/document/71139412/entry/300" TargetMode="External"/></Relationships>
</file>

<file path=ppt/slides/_rels/slide67.xml.rels><?xml version="1.0" encoding="UTF-8" standalone="yes"?>
<Relationships xmlns="http://schemas.openxmlformats.org/package/2006/relationships"><Relationship Id="rId2" Type="http://schemas.openxmlformats.org/officeDocument/2006/relationships/hyperlink" Target="https://internet.garant.ru/#/document/408206737/entry/1005"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hyperlink" Target="https://internet.garant.ru/#/document/71139412/entry/20000" TargetMode="External"/><Relationship Id="rId2" Type="http://schemas.openxmlformats.org/officeDocument/2006/relationships/hyperlink" Target="https://internet.garant.ru/#/document/70353464/entry/0" TargetMode="External"/><Relationship Id="rId1" Type="http://schemas.openxmlformats.org/officeDocument/2006/relationships/slideLayout" Target="../slideLayouts/slideLayout2.xml"/><Relationship Id="rId4" Type="http://schemas.openxmlformats.org/officeDocument/2006/relationships/hyperlink" Target="https://internet.garant.ru/#/document/71139412/entry/300" TargetMode="Externa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D44FAF11-3DAE-4654-BE44-0AAB501278CD}"/>
              </a:ext>
            </a:extLst>
          </p:cNvPr>
          <p:cNvSpPr/>
          <p:nvPr/>
        </p:nvSpPr>
        <p:spPr>
          <a:xfrm>
            <a:off x="0" y="6425859"/>
            <a:ext cx="12192000" cy="43214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3E4828B6-D43D-4675-934F-57B580BB9923}"/>
              </a:ext>
            </a:extLst>
          </p:cNvPr>
          <p:cNvSpPr>
            <a:spLocks noGrp="1"/>
          </p:cNvSpPr>
          <p:nvPr>
            <p:ph type="ctrTitle"/>
          </p:nvPr>
        </p:nvSpPr>
        <p:spPr>
          <a:xfrm>
            <a:off x="1280720" y="1276596"/>
            <a:ext cx="9144000" cy="682793"/>
          </a:xfrm>
        </p:spPr>
        <p:txBody>
          <a:bodyPr>
            <a:noAutofit/>
          </a:bodyPr>
          <a:lstStyle/>
          <a:p>
            <a:r>
              <a:rPr lang="ru-RU" sz="2800" dirty="0">
                <a:solidFill>
                  <a:srgbClr val="0070C0"/>
                </a:solidFill>
              </a:rPr>
              <a:t>Изменения в регулировании закупочной деятельности для государственных и  муниципальных нужд в 2024 году</a:t>
            </a:r>
          </a:p>
        </p:txBody>
      </p:sp>
      <p:sp>
        <p:nvSpPr>
          <p:cNvPr id="5" name="TextBox 4">
            <a:extLst>
              <a:ext uri="{FF2B5EF4-FFF2-40B4-BE49-F238E27FC236}">
                <a16:creationId xmlns:a16="http://schemas.microsoft.com/office/drawing/2014/main" id="{8D19F247-60B9-4D51-8755-B5D860344421}"/>
              </a:ext>
            </a:extLst>
          </p:cNvPr>
          <p:cNvSpPr txBox="1"/>
          <p:nvPr/>
        </p:nvSpPr>
        <p:spPr>
          <a:xfrm>
            <a:off x="278934" y="6425859"/>
            <a:ext cx="1182638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Трефилова Татьяна Николаевна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e-mail: igzgos@gmail.com</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ru-RU"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4" name="Рисунок 3">
            <a:extLst>
              <a:ext uri="{FF2B5EF4-FFF2-40B4-BE49-F238E27FC236}">
                <a16:creationId xmlns:a16="http://schemas.microsoft.com/office/drawing/2014/main" id="{32D4EFAC-5DEF-CB62-2C0B-5050FAFA0226}"/>
              </a:ext>
            </a:extLst>
          </p:cNvPr>
          <p:cNvPicPr>
            <a:picLocks noChangeAspect="1"/>
          </p:cNvPicPr>
          <p:nvPr/>
        </p:nvPicPr>
        <p:blipFill>
          <a:blip r:embed="rId3"/>
          <a:stretch>
            <a:fillRect/>
          </a:stretch>
        </p:blipFill>
        <p:spPr>
          <a:xfrm>
            <a:off x="6002689" y="4631433"/>
            <a:ext cx="6102625" cy="1597290"/>
          </a:xfrm>
          <a:prstGeom prst="rect">
            <a:avLst/>
          </a:prstGeom>
        </p:spPr>
      </p:pic>
    </p:spTree>
    <p:extLst>
      <p:ext uri="{BB962C8B-B14F-4D97-AF65-F5344CB8AC3E}">
        <p14:creationId xmlns:p14="http://schemas.microsoft.com/office/powerpoint/2010/main" val="14139365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8A4463-0E99-BF6C-AF03-02971CD01F8B}"/>
              </a:ext>
            </a:extLst>
          </p:cNvPr>
          <p:cNvSpPr>
            <a:spLocks noGrp="1"/>
          </p:cNvSpPr>
          <p:nvPr>
            <p:ph type="title"/>
          </p:nvPr>
        </p:nvSpPr>
        <p:spPr>
          <a:xfrm>
            <a:off x="712365" y="1860208"/>
            <a:ext cx="10515600" cy="1325563"/>
          </a:xfrm>
        </p:spPr>
        <p:txBody>
          <a:bodyPr>
            <a:noAutofit/>
          </a:bodyPr>
          <a:lstStyle/>
          <a:p>
            <a:pPr algn="ctr"/>
            <a:r>
              <a:rPr lang="ru-RU" sz="2800" dirty="0">
                <a:highlight>
                  <a:srgbClr val="FFFF00"/>
                </a:highlight>
              </a:rPr>
              <a:t>Изменения, </a:t>
            </a:r>
            <a:r>
              <a:rPr lang="ru-RU" sz="2800" dirty="0"/>
              <a:t>связанные с тем, что по ч. 12 ст. 93 можно заключать не только контракт на поставку  товара, </a:t>
            </a:r>
            <a:r>
              <a:rPr lang="ru-RU" sz="2800" b="1" dirty="0">
                <a:solidFill>
                  <a:srgbClr val="FF0000"/>
                </a:solidFill>
              </a:rPr>
              <a:t>но и на предоставление права на использование программы для электронной вычислительной машины и (или) базы данных (включая обновления к ним и дополнительные функциональные возможности), в том числе путем предоставления удаленного доступа к ним через информационно-телекоммуникационные сети, в том числе через информационно-телекоммуникационную сеть «Интернет» </a:t>
            </a:r>
          </a:p>
        </p:txBody>
      </p:sp>
    </p:spTree>
    <p:extLst>
      <p:ext uri="{BB962C8B-B14F-4D97-AF65-F5344CB8AC3E}">
        <p14:creationId xmlns:p14="http://schemas.microsoft.com/office/powerpoint/2010/main" val="22162035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2F996C-72F5-517A-D832-566AAC9525C6}"/>
              </a:ext>
            </a:extLst>
          </p:cNvPr>
          <p:cNvSpPr>
            <a:spLocks noGrp="1"/>
          </p:cNvSpPr>
          <p:nvPr>
            <p:ph type="title"/>
          </p:nvPr>
        </p:nvSpPr>
        <p:spPr>
          <a:xfrm>
            <a:off x="838200" y="104863"/>
            <a:ext cx="10515600" cy="1124430"/>
          </a:xfrm>
        </p:spPr>
        <p:txBody>
          <a:bodyPr/>
          <a:lstStyle/>
          <a:p>
            <a:r>
              <a:rPr lang="ru-RU" sz="3200" dirty="0">
                <a:highlight>
                  <a:srgbClr val="FFFF00"/>
                </a:highlight>
              </a:rPr>
              <a:t>Статья 93 </a:t>
            </a:r>
            <a:r>
              <a:rPr kumimoji="0" lang="ru-RU" sz="1800" b="1" i="1" u="none" strike="noStrike" kern="1200" cap="none" spc="0" normalizeH="0" baseline="0" noProof="0" dirty="0">
                <a:ln>
                  <a:noFill/>
                </a:ln>
                <a:solidFill>
                  <a:srgbClr val="70AD47">
                    <a:lumMod val="75000"/>
                  </a:srgbClr>
                </a:solidFill>
                <a:effectLst/>
                <a:uLnTx/>
                <a:uFillTx/>
                <a:latin typeface="Calibri Light"/>
                <a:ea typeface="+mj-ea"/>
                <a:cs typeface="+mj-cs"/>
              </a:rPr>
              <a:t>(в ред. Федерального закона от 25 декабря 2023 г. N 624-ФЗ – с 25.03.2024)</a:t>
            </a:r>
            <a:endParaRPr lang="ru-RU" sz="2400" b="1" dirty="0">
              <a:solidFill>
                <a:srgbClr val="FF0000"/>
              </a:solidFill>
            </a:endParaRPr>
          </a:p>
        </p:txBody>
      </p:sp>
      <p:sp>
        <p:nvSpPr>
          <p:cNvPr id="3" name="Объект 2">
            <a:extLst>
              <a:ext uri="{FF2B5EF4-FFF2-40B4-BE49-F238E27FC236}">
                <a16:creationId xmlns:a16="http://schemas.microsoft.com/office/drawing/2014/main" id="{1AA8F218-E401-488A-DB40-BF62497D0F8D}"/>
              </a:ext>
            </a:extLst>
          </p:cNvPr>
          <p:cNvSpPr>
            <a:spLocks noGrp="1"/>
          </p:cNvSpPr>
          <p:nvPr>
            <p:ph idx="1"/>
          </p:nvPr>
        </p:nvSpPr>
        <p:spPr>
          <a:xfrm>
            <a:off x="645253" y="1355843"/>
            <a:ext cx="10515600" cy="3039988"/>
          </a:xfrm>
        </p:spPr>
        <p:txBody>
          <a:bodyPr>
            <a:normAutofit fontScale="70000" lnSpcReduction="20000"/>
          </a:bodyPr>
          <a:lstStyle/>
          <a:p>
            <a:r>
              <a:rPr lang="ru-RU" dirty="0"/>
              <a:t>12. </a:t>
            </a:r>
            <a:r>
              <a:rPr lang="ru-RU" strike="sngStrike" dirty="0"/>
              <a:t>В случаях, предусмотренных пунктами 4 - 5.2 части 1 настоящей статьи, закупка товара на сумму, не превышающую пяти миллионов рублей, может осуществляться в электронной форме с использованием электронной площадки. </a:t>
            </a:r>
          </a:p>
          <a:p>
            <a:pPr algn="just"/>
            <a:r>
              <a:rPr lang="ru-RU" dirty="0"/>
              <a:t>12. В случаях, предусмотренных пунктами 4 – 5.2 части 1 настоящей статьи, в электронной форме с использованием электронной площадки может осуществляться на сумму, не превышающую пяти миллионов рублей, закупка, по результатам которой заключается контракт на поставку товара </a:t>
            </a:r>
            <a:r>
              <a:rPr lang="ru-RU" dirty="0">
                <a:solidFill>
                  <a:srgbClr val="FF0000"/>
                </a:solidFill>
              </a:rPr>
              <a:t>или контракт, предметом которого является предоставление права на использование программы для электронной вычислительной машины и (или) базы данных (включая обновления к ним и дополнительные функциональные возможности), в том числе путем предоставления удаленного доступа к ним через информационно-телекоммуникационные сети, в том числе через информационно телекоммуникационную сеть «Интернет» (далее в настоящей части также - товар).</a:t>
            </a:r>
          </a:p>
          <a:p>
            <a:endParaRPr lang="ru-RU" dirty="0"/>
          </a:p>
        </p:txBody>
      </p:sp>
    </p:spTree>
    <p:extLst>
      <p:ext uri="{BB962C8B-B14F-4D97-AF65-F5344CB8AC3E}">
        <p14:creationId xmlns:p14="http://schemas.microsoft.com/office/powerpoint/2010/main" val="3457681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32DB14-20F3-CEB9-7AFB-0B7F8AC996B8}"/>
              </a:ext>
            </a:extLst>
          </p:cNvPr>
          <p:cNvSpPr>
            <a:spLocks noGrp="1"/>
          </p:cNvSpPr>
          <p:nvPr>
            <p:ph type="title"/>
          </p:nvPr>
        </p:nvSpPr>
        <p:spPr>
          <a:xfrm>
            <a:off x="779477" y="88288"/>
            <a:ext cx="10515600" cy="1325563"/>
          </a:xfrm>
        </p:spPr>
        <p:txBody>
          <a:bodyPr>
            <a:normAutofit/>
          </a:bodyPr>
          <a:lstStyle/>
          <a:p>
            <a:r>
              <a:rPr lang="ru-RU" sz="3200" dirty="0">
                <a:highlight>
                  <a:srgbClr val="FFFF00"/>
                </a:highlight>
              </a:rPr>
              <a:t>Статья 3 </a:t>
            </a:r>
            <a:r>
              <a:rPr kumimoji="0" lang="ru-RU" sz="1800" b="1" i="1" u="none" strike="noStrike" kern="1200" cap="none" spc="0" normalizeH="0" baseline="0" noProof="0" dirty="0">
                <a:ln>
                  <a:noFill/>
                </a:ln>
                <a:solidFill>
                  <a:srgbClr val="70AD47">
                    <a:lumMod val="75000"/>
                  </a:srgbClr>
                </a:solidFill>
                <a:effectLst/>
                <a:uLnTx/>
                <a:uFillTx/>
                <a:latin typeface="Calibri Light"/>
                <a:ea typeface="+mj-ea"/>
                <a:cs typeface="+mj-cs"/>
              </a:rPr>
              <a:t>(в ред. Федерального закона от 25 декабря 2023 г. N 624-ФЗ – с 25.03.2024)</a:t>
            </a:r>
            <a:endParaRPr lang="ru-RU" sz="2700" b="1" dirty="0">
              <a:solidFill>
                <a:srgbClr val="FF0000"/>
              </a:solidFill>
            </a:endParaRPr>
          </a:p>
        </p:txBody>
      </p:sp>
      <p:sp>
        <p:nvSpPr>
          <p:cNvPr id="3" name="Объект 2">
            <a:extLst>
              <a:ext uri="{FF2B5EF4-FFF2-40B4-BE49-F238E27FC236}">
                <a16:creationId xmlns:a16="http://schemas.microsoft.com/office/drawing/2014/main" id="{6D68CF97-78B4-C107-EA4A-D92FD8CBEC19}"/>
              </a:ext>
            </a:extLst>
          </p:cNvPr>
          <p:cNvSpPr>
            <a:spLocks noGrp="1"/>
          </p:cNvSpPr>
          <p:nvPr>
            <p:ph idx="1"/>
          </p:nvPr>
        </p:nvSpPr>
        <p:spPr>
          <a:xfrm>
            <a:off x="838200" y="1825625"/>
            <a:ext cx="10515600" cy="2628929"/>
          </a:xfrm>
        </p:spPr>
        <p:txBody>
          <a:bodyPr>
            <a:normAutofit fontScale="77500" lnSpcReduction="20000"/>
          </a:bodyPr>
          <a:lstStyle/>
          <a:p>
            <a:r>
              <a:rPr lang="ru-RU" dirty="0"/>
              <a:t>Ч.1 п 17) электронная площадка - сайт в информационно-телекоммуникационной сети "Интернет", соответствующий установленным в соответствии с пунктами 1 и 2 части 2 статьи 24.1 настоящего Федерального закона требованиям, на котором проводятся конкурентные способы определения поставщиков (подрядчиков, исполнителей) в электронной форме (за исключением закрытых способов определения поставщиков (подрядчиков, исполнителей) в электронной форме), а также закупки </a:t>
            </a:r>
            <a:r>
              <a:rPr lang="ru-RU" strike="sngStrike" dirty="0"/>
              <a:t>товара у единственного поставщика в электронной форме на сумму, предусмотренную </a:t>
            </a:r>
            <a:r>
              <a:rPr lang="ru-RU" dirty="0">
                <a:solidFill>
                  <a:srgbClr val="FF0000"/>
                </a:solidFill>
              </a:rPr>
              <a:t>осуществляемые в соответствии с</a:t>
            </a:r>
            <a:r>
              <a:rPr lang="ru-RU" dirty="0"/>
              <a:t> частью 12 статьи 93 настоящего Федерального закона;</a:t>
            </a:r>
          </a:p>
        </p:txBody>
      </p:sp>
    </p:spTree>
    <p:extLst>
      <p:ext uri="{BB962C8B-B14F-4D97-AF65-F5344CB8AC3E}">
        <p14:creationId xmlns:p14="http://schemas.microsoft.com/office/powerpoint/2010/main" val="14762714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32DB14-20F3-CEB9-7AFB-0B7F8AC996B8}"/>
              </a:ext>
            </a:extLst>
          </p:cNvPr>
          <p:cNvSpPr>
            <a:spLocks noGrp="1"/>
          </p:cNvSpPr>
          <p:nvPr>
            <p:ph type="title"/>
          </p:nvPr>
        </p:nvSpPr>
        <p:spPr>
          <a:xfrm>
            <a:off x="779477" y="88288"/>
            <a:ext cx="10515600" cy="1325563"/>
          </a:xfrm>
        </p:spPr>
        <p:txBody>
          <a:bodyPr/>
          <a:lstStyle/>
          <a:p>
            <a:r>
              <a:rPr lang="ru-RU" sz="3200" dirty="0">
                <a:highlight>
                  <a:srgbClr val="FFFF00"/>
                </a:highlight>
              </a:rPr>
              <a:t>Статья 5 </a:t>
            </a:r>
            <a:r>
              <a:rPr kumimoji="0" lang="ru-RU" sz="1800" b="1" i="1" u="none" strike="noStrike" kern="1200" cap="none" spc="0" normalizeH="0" baseline="0" noProof="0" dirty="0">
                <a:ln>
                  <a:noFill/>
                </a:ln>
                <a:solidFill>
                  <a:srgbClr val="70AD47">
                    <a:lumMod val="75000"/>
                  </a:srgbClr>
                </a:solidFill>
                <a:effectLst/>
                <a:uLnTx/>
                <a:uFillTx/>
                <a:latin typeface="Calibri Light"/>
                <a:ea typeface="+mj-ea"/>
                <a:cs typeface="+mj-cs"/>
              </a:rPr>
              <a:t>(в ред. Федерального закона от 25 декабря 2023 г. N 624-ФЗ – с 25.03.2024)</a:t>
            </a:r>
            <a:endParaRPr lang="ru-RU" dirty="0"/>
          </a:p>
        </p:txBody>
      </p:sp>
      <p:sp>
        <p:nvSpPr>
          <p:cNvPr id="3" name="Объект 2">
            <a:extLst>
              <a:ext uri="{FF2B5EF4-FFF2-40B4-BE49-F238E27FC236}">
                <a16:creationId xmlns:a16="http://schemas.microsoft.com/office/drawing/2014/main" id="{6D68CF97-78B4-C107-EA4A-D92FD8CBEC19}"/>
              </a:ext>
            </a:extLst>
          </p:cNvPr>
          <p:cNvSpPr>
            <a:spLocks noGrp="1"/>
          </p:cNvSpPr>
          <p:nvPr>
            <p:ph idx="1"/>
          </p:nvPr>
        </p:nvSpPr>
        <p:spPr>
          <a:xfrm>
            <a:off x="636865" y="1716569"/>
            <a:ext cx="10515600" cy="1966198"/>
          </a:xfrm>
        </p:spPr>
        <p:txBody>
          <a:bodyPr>
            <a:normAutofit fontScale="70000" lnSpcReduction="20000"/>
          </a:bodyPr>
          <a:lstStyle/>
          <a:p>
            <a:r>
              <a:rPr lang="ru-RU" dirty="0"/>
              <a:t>7. Оператор электронной площадки, оператор специализированной электронной площадки обязаны обеспечить конфиденциальность информации об участнике закупки (за исключением закупки</a:t>
            </a:r>
            <a:r>
              <a:rPr lang="ru-RU" strike="sngStrike" dirty="0"/>
              <a:t> товара у единственного поставщика в электронной форме на сумму, предусмотренную </a:t>
            </a:r>
            <a:r>
              <a:rPr lang="ru-RU" dirty="0">
                <a:solidFill>
                  <a:srgbClr val="FF0000"/>
                </a:solidFill>
              </a:rPr>
              <a:t>осуществляемой в соответствии с  </a:t>
            </a:r>
            <a:r>
              <a:rPr lang="ru-RU" dirty="0"/>
              <a:t>частью 12 статьи 93 настоящего Федерального закона), направившем информацию и документы, и их содержания до направления в соответствии с настоящим Федеральным законом таких информации и документов заказчику, если иное не предусмотрено настоящим Федеральным законом.</a:t>
            </a:r>
          </a:p>
        </p:txBody>
      </p:sp>
    </p:spTree>
    <p:extLst>
      <p:ext uri="{BB962C8B-B14F-4D97-AF65-F5344CB8AC3E}">
        <p14:creationId xmlns:p14="http://schemas.microsoft.com/office/powerpoint/2010/main" val="40780594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32DB14-20F3-CEB9-7AFB-0B7F8AC996B8}"/>
              </a:ext>
            </a:extLst>
          </p:cNvPr>
          <p:cNvSpPr>
            <a:spLocks noGrp="1"/>
          </p:cNvSpPr>
          <p:nvPr>
            <p:ph type="title"/>
          </p:nvPr>
        </p:nvSpPr>
        <p:spPr>
          <a:xfrm>
            <a:off x="838200" y="79899"/>
            <a:ext cx="10515600" cy="1325563"/>
          </a:xfrm>
        </p:spPr>
        <p:txBody>
          <a:bodyPr>
            <a:normAutofit/>
          </a:bodyPr>
          <a:lstStyle/>
          <a:p>
            <a:r>
              <a:rPr lang="ru-RU" sz="3200" dirty="0">
                <a:highlight>
                  <a:srgbClr val="FFFF00"/>
                </a:highlight>
              </a:rPr>
              <a:t>Статья 24</a:t>
            </a:r>
            <a:r>
              <a:rPr kumimoji="0" lang="ru-RU" sz="3200" i="0" u="none" strike="noStrike" kern="1200" cap="none" spc="0" normalizeH="0" baseline="0" noProof="0" dirty="0">
                <a:ln>
                  <a:noFill/>
                </a:ln>
                <a:solidFill>
                  <a:srgbClr val="FF0000"/>
                </a:solidFill>
                <a:effectLst/>
                <a:highlight>
                  <a:srgbClr val="FFFF00"/>
                </a:highlight>
                <a:uLnTx/>
                <a:uFillTx/>
                <a:ea typeface="+mj-ea"/>
                <a:cs typeface="+mj-cs"/>
              </a:rPr>
              <a:t> </a:t>
            </a:r>
            <a:r>
              <a:rPr kumimoji="0" lang="ru-RU" sz="1800" b="1" i="1" u="none" strike="noStrike" kern="1200" cap="none" spc="0" normalizeH="0" baseline="0" noProof="0" dirty="0">
                <a:ln>
                  <a:noFill/>
                </a:ln>
                <a:solidFill>
                  <a:srgbClr val="70AD47">
                    <a:lumMod val="75000"/>
                  </a:srgbClr>
                </a:solidFill>
                <a:effectLst/>
                <a:uLnTx/>
                <a:uFillTx/>
                <a:latin typeface="Calibri Light"/>
                <a:ea typeface="+mj-ea"/>
                <a:cs typeface="+mj-cs"/>
              </a:rPr>
              <a:t>(в ред. Федерального закона от 25 декабря 2023 г. N 624-ФЗ – с 25.03.2024)</a:t>
            </a:r>
            <a:endParaRPr lang="ru-RU" dirty="0"/>
          </a:p>
        </p:txBody>
      </p:sp>
      <p:sp>
        <p:nvSpPr>
          <p:cNvPr id="3" name="Объект 2">
            <a:extLst>
              <a:ext uri="{FF2B5EF4-FFF2-40B4-BE49-F238E27FC236}">
                <a16:creationId xmlns:a16="http://schemas.microsoft.com/office/drawing/2014/main" id="{6D68CF97-78B4-C107-EA4A-D92FD8CBEC19}"/>
              </a:ext>
            </a:extLst>
          </p:cNvPr>
          <p:cNvSpPr>
            <a:spLocks noGrp="1"/>
          </p:cNvSpPr>
          <p:nvPr>
            <p:ph idx="1"/>
          </p:nvPr>
        </p:nvSpPr>
        <p:spPr>
          <a:xfrm>
            <a:off x="687199" y="1724958"/>
            <a:ext cx="10515600" cy="1437691"/>
          </a:xfrm>
        </p:spPr>
        <p:txBody>
          <a:bodyPr>
            <a:normAutofit fontScale="70000" lnSpcReduction="20000"/>
          </a:bodyPr>
          <a:lstStyle/>
          <a:p>
            <a:r>
              <a:rPr lang="ru-RU" dirty="0"/>
              <a:t>3. Для целей настоящего Федерального закона, электронный конкурс, электронный аукцион, электронный запрос котировок, закупка </a:t>
            </a:r>
            <a:r>
              <a:rPr lang="ru-RU" strike="sngStrike" dirty="0"/>
              <a:t>товара у единственного поставщика на сумму, предусмотренную </a:t>
            </a:r>
            <a:r>
              <a:rPr lang="ru-RU" dirty="0"/>
              <a:t> «, </a:t>
            </a:r>
            <a:r>
              <a:rPr lang="ru-RU" dirty="0">
                <a:solidFill>
                  <a:srgbClr val="FF0000"/>
                </a:solidFill>
              </a:rPr>
              <a:t>осуществляемая в соответствии с </a:t>
            </a:r>
            <a:r>
              <a:rPr lang="ru-RU" dirty="0"/>
              <a:t>частью 12 статьи 93 настоящего Федерального закона, считаются также электронными процедурами, а закрытый электронный конкурс, закрытый электронный аукцион - закрытыми электронными процедурами.</a:t>
            </a:r>
          </a:p>
        </p:txBody>
      </p:sp>
    </p:spTree>
    <p:extLst>
      <p:ext uri="{BB962C8B-B14F-4D97-AF65-F5344CB8AC3E}">
        <p14:creationId xmlns:p14="http://schemas.microsoft.com/office/powerpoint/2010/main" val="4174554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2F996C-72F5-517A-D832-566AAC9525C6}"/>
              </a:ext>
            </a:extLst>
          </p:cNvPr>
          <p:cNvSpPr>
            <a:spLocks noGrp="1"/>
          </p:cNvSpPr>
          <p:nvPr>
            <p:ph type="title"/>
          </p:nvPr>
        </p:nvSpPr>
        <p:spPr>
          <a:xfrm>
            <a:off x="838200" y="75502"/>
            <a:ext cx="10515600" cy="1187042"/>
          </a:xfrm>
        </p:spPr>
        <p:txBody>
          <a:bodyPr/>
          <a:lstStyle/>
          <a:p>
            <a:r>
              <a:rPr lang="ru-RU" sz="3200" dirty="0">
                <a:highlight>
                  <a:srgbClr val="FFFF00"/>
                </a:highlight>
              </a:rPr>
              <a:t>Статья 95</a:t>
            </a:r>
            <a:r>
              <a:rPr kumimoji="0" lang="ru-RU" sz="3200" b="1" i="0" u="none" strike="noStrike" kern="1200" cap="none" spc="0" normalizeH="0" baseline="0" noProof="0" dirty="0">
                <a:ln>
                  <a:noFill/>
                </a:ln>
                <a:solidFill>
                  <a:srgbClr val="FF0000"/>
                </a:solidFill>
                <a:effectLst/>
                <a:highlight>
                  <a:srgbClr val="FFFF00"/>
                </a:highlight>
                <a:uLnTx/>
                <a:uFillTx/>
                <a:ea typeface="+mj-ea"/>
                <a:cs typeface="+mj-cs"/>
              </a:rPr>
              <a:t> </a:t>
            </a:r>
            <a:r>
              <a:rPr kumimoji="0" lang="ru-RU" sz="1800" b="1" i="1" u="none" strike="noStrike" kern="1200" cap="none" spc="0" normalizeH="0" baseline="0" noProof="0" dirty="0">
                <a:ln>
                  <a:noFill/>
                </a:ln>
                <a:solidFill>
                  <a:srgbClr val="70AD47">
                    <a:lumMod val="75000"/>
                  </a:srgbClr>
                </a:solidFill>
                <a:effectLst/>
                <a:uLnTx/>
                <a:uFillTx/>
                <a:latin typeface="Calibri Light"/>
                <a:ea typeface="+mj-ea"/>
                <a:cs typeface="+mj-cs"/>
              </a:rPr>
              <a:t>(в ред. Федерального закона от 25 декабря 2023 г. N 624-ФЗ – с 25.03.2024)</a:t>
            </a:r>
            <a:endParaRPr lang="ru-RU" dirty="0"/>
          </a:p>
        </p:txBody>
      </p:sp>
      <p:sp>
        <p:nvSpPr>
          <p:cNvPr id="3" name="Объект 2">
            <a:extLst>
              <a:ext uri="{FF2B5EF4-FFF2-40B4-BE49-F238E27FC236}">
                <a16:creationId xmlns:a16="http://schemas.microsoft.com/office/drawing/2014/main" id="{1AA8F218-E401-488A-DB40-BF62497D0F8D}"/>
              </a:ext>
            </a:extLst>
          </p:cNvPr>
          <p:cNvSpPr>
            <a:spLocks noGrp="1"/>
          </p:cNvSpPr>
          <p:nvPr>
            <p:ph idx="1"/>
          </p:nvPr>
        </p:nvSpPr>
        <p:spPr>
          <a:xfrm>
            <a:off x="594919" y="1262544"/>
            <a:ext cx="10515600" cy="5053347"/>
          </a:xfrm>
        </p:spPr>
        <p:txBody>
          <a:bodyPr>
            <a:normAutofit fontScale="62500" lnSpcReduction="20000"/>
          </a:bodyPr>
          <a:lstStyle/>
          <a:p>
            <a:r>
              <a:rPr lang="ru-RU" dirty="0"/>
              <a:t>12.2. В случае принятия заказчиком предусмотренного частью 9 настоящей статьи решения об одностороннем отказе от исполнения контракта, заключенного по результатам проведения закрытого конкурса, закрытого аукциона, при осуществлении закупок, предусмотренных статьей 93 (за исключением закупки,  </a:t>
            </a:r>
            <a:r>
              <a:rPr lang="ru-RU" strike="sngStrike" dirty="0"/>
              <a:t>товара у единственного поставщика на сумму, предусмотренную </a:t>
            </a:r>
            <a:r>
              <a:rPr lang="ru-RU" dirty="0"/>
              <a:t> </a:t>
            </a:r>
            <a:r>
              <a:rPr lang="ru-RU" dirty="0">
                <a:solidFill>
                  <a:srgbClr val="FF0000"/>
                </a:solidFill>
              </a:rPr>
              <a:t>осуществляемой в соответствии с </a:t>
            </a:r>
            <a:r>
              <a:rPr lang="ru-RU" dirty="0"/>
              <a:t>частью 12 статьи 93 настоящего Федерального закона), статьей 111 (в случае определения в соответствии с частью 1 статьи 111 настоящего Федерального закона особенностей, предусматривающих неразмещение информации и документов в единой информационной системе, на официальном сайте при определении поставщика (подрядчика, исполнителя) и статьей 111.1 настоящего Федерального закона, такое решение передается лицу, имеющему право действовать от имени поставщика (подрядчика, исполнителя), лично под расписку или направляется поставщику (подрядчику, исполнителю) с соблюдением требований законодательства Российской Федерации о государственной тайне по адресу поставщика (подрядчика, исполнителя), указанному в контракте. Выполнение заказчиком требований настоящей части считается надлежащим уведомлением поставщика (подрядчика, исполнителя) об одностороннем отказе от исполнения контракта. Датой такого надлежащего уведомления считается:</a:t>
            </a:r>
          </a:p>
          <a:p>
            <a:r>
              <a:rPr lang="ru-RU" dirty="0"/>
              <a:t>1) дата, указанная лицом, имеющим право действовать от имени поставщика (подрядчика, исполнителя), в расписке о получении решения об одностороннем отказе от исполнения контракта (в случае передачи такого решения лицу, имеющему право действовать от имени поставщика (подрядчика, исполнителя), лично под расписку);</a:t>
            </a:r>
          </a:p>
          <a:p>
            <a:r>
              <a:rPr lang="ru-RU" dirty="0"/>
              <a:t>2) дата получения заказчиком подтверждения о вручении поставщику (подрядчику, исполнителю) заказного письма, предусмотренного настоящей частью, либо дата получения заказчиком информации об отсутствии поставщика (подрядчика, исполнителя) по адресу, указанному в контракте, информации о возврате такого письма по истечении срока хранения (в случае направления решения об одностороннем отказе от исполнения контракта заказным письмом).</a:t>
            </a:r>
          </a:p>
        </p:txBody>
      </p:sp>
    </p:spTree>
    <p:extLst>
      <p:ext uri="{BB962C8B-B14F-4D97-AF65-F5344CB8AC3E}">
        <p14:creationId xmlns:p14="http://schemas.microsoft.com/office/powerpoint/2010/main" val="4321367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2F996C-72F5-517A-D832-566AAC9525C6}"/>
              </a:ext>
            </a:extLst>
          </p:cNvPr>
          <p:cNvSpPr>
            <a:spLocks noGrp="1"/>
          </p:cNvSpPr>
          <p:nvPr>
            <p:ph type="title"/>
          </p:nvPr>
        </p:nvSpPr>
        <p:spPr>
          <a:xfrm>
            <a:off x="838200" y="180566"/>
            <a:ext cx="10515600" cy="1325563"/>
          </a:xfrm>
        </p:spPr>
        <p:txBody>
          <a:bodyPr/>
          <a:lstStyle/>
          <a:p>
            <a:r>
              <a:rPr lang="ru-RU" sz="3200" dirty="0">
                <a:highlight>
                  <a:srgbClr val="FFFF00"/>
                </a:highlight>
              </a:rPr>
              <a:t>Статья 95</a:t>
            </a:r>
            <a:r>
              <a:rPr kumimoji="0" lang="ru-RU" sz="3200" b="1" i="0" u="none" strike="noStrike" kern="1200" cap="none" spc="0" normalizeH="0" baseline="0" noProof="0" dirty="0">
                <a:ln>
                  <a:noFill/>
                </a:ln>
                <a:solidFill>
                  <a:srgbClr val="FF0000"/>
                </a:solidFill>
                <a:effectLst/>
                <a:highlight>
                  <a:srgbClr val="FFFF00"/>
                </a:highlight>
                <a:uLnTx/>
                <a:uFillTx/>
                <a:ea typeface="+mj-ea"/>
                <a:cs typeface="+mj-cs"/>
              </a:rPr>
              <a:t> </a:t>
            </a:r>
            <a:r>
              <a:rPr kumimoji="0" lang="ru-RU" sz="1800" b="1" i="1" u="none" strike="noStrike" kern="1200" cap="none" spc="0" normalizeH="0" baseline="0" noProof="0" dirty="0">
                <a:ln>
                  <a:noFill/>
                </a:ln>
                <a:solidFill>
                  <a:srgbClr val="70AD47">
                    <a:lumMod val="75000"/>
                  </a:srgbClr>
                </a:solidFill>
                <a:effectLst/>
                <a:uLnTx/>
                <a:uFillTx/>
                <a:ea typeface="+mj-ea"/>
                <a:cs typeface="+mj-cs"/>
              </a:rPr>
              <a:t>(в</a:t>
            </a:r>
            <a:r>
              <a:rPr kumimoji="0" lang="ru-RU" sz="1800" b="1" i="1" u="none" strike="noStrike" kern="1200" cap="none" spc="0" normalizeH="0" baseline="0" noProof="0" dirty="0">
                <a:ln>
                  <a:noFill/>
                </a:ln>
                <a:solidFill>
                  <a:srgbClr val="70AD47">
                    <a:lumMod val="75000"/>
                  </a:srgbClr>
                </a:solidFill>
                <a:effectLst/>
                <a:uLnTx/>
                <a:uFillTx/>
                <a:latin typeface="Calibri Light"/>
                <a:ea typeface="+mj-ea"/>
                <a:cs typeface="+mj-cs"/>
              </a:rPr>
              <a:t> ред. Федерального закона от 25 декабря 2023 г. N 624-ФЗ – с 25.03.2024)</a:t>
            </a:r>
            <a:endParaRPr lang="ru-RU" dirty="0"/>
          </a:p>
        </p:txBody>
      </p:sp>
      <p:sp>
        <p:nvSpPr>
          <p:cNvPr id="3" name="Объект 2">
            <a:extLst>
              <a:ext uri="{FF2B5EF4-FFF2-40B4-BE49-F238E27FC236}">
                <a16:creationId xmlns:a16="http://schemas.microsoft.com/office/drawing/2014/main" id="{1AA8F218-E401-488A-DB40-BF62497D0F8D}"/>
              </a:ext>
            </a:extLst>
          </p:cNvPr>
          <p:cNvSpPr>
            <a:spLocks noGrp="1"/>
          </p:cNvSpPr>
          <p:nvPr>
            <p:ph idx="1"/>
          </p:nvPr>
        </p:nvSpPr>
        <p:spPr>
          <a:xfrm>
            <a:off x="653642" y="1875959"/>
            <a:ext cx="10515600" cy="4105391"/>
          </a:xfrm>
        </p:spPr>
        <p:txBody>
          <a:bodyPr>
            <a:normAutofit fontScale="70000" lnSpcReduction="20000"/>
          </a:bodyPr>
          <a:lstStyle/>
          <a:p>
            <a:r>
              <a:rPr lang="ru-RU" dirty="0"/>
              <a:t>14.2. В случае отмены заказчиком в соответствии с настоящим Федеральным законом не вступившего в силу решения об одностороннем отказе от исполнения контракта, заключенного по результатам проведения закрытого конкурса, закрытого аукциона, при осуществлении закупок, предусмотренных статьей 93 (за исключением закупки </a:t>
            </a:r>
            <a:r>
              <a:rPr lang="ru-RU" strike="sngStrike" dirty="0"/>
              <a:t>товара у единственного поставщика на сумму, предусмотренную</a:t>
            </a:r>
            <a:r>
              <a:rPr lang="ru-RU" dirty="0"/>
              <a:t>, </a:t>
            </a:r>
            <a:r>
              <a:rPr lang="ru-RU" dirty="0">
                <a:solidFill>
                  <a:srgbClr val="FF0000"/>
                </a:solidFill>
              </a:rPr>
              <a:t>осуществляемой в соответствии с</a:t>
            </a:r>
            <a:r>
              <a:rPr lang="ru-RU" dirty="0"/>
              <a:t> частью 12 статьи 93 настоящего Федерального закона), статьей 111 (в случае определения в соответствии с частью 1 статьи 111 настоящего Федерального закона особенностей, предусматривающих неразмещение информации и документов в единой информационной системе, на официальном сайте при определении поставщика (подрядчика, исполнителя) и статьей 111.1 настоящего Федерального закона, заказчик не позднее трех рабочих дней, следующих за днем такой отмены, передает лицу, имеющему право действовать от имени поставщика (подрядчика, исполнителя), лично под расписку или направляет поставщику (подрядчику, исполнителю) с соблюдением требований законодательства Российской Федерации о государственной тайне по адресу поставщика (подрядчика, исполнителя), указанному в контракте, уведомление об отмене решения об одностороннем отказе от исполнения контракта.</a:t>
            </a:r>
          </a:p>
        </p:txBody>
      </p:sp>
    </p:spTree>
    <p:extLst>
      <p:ext uri="{BB962C8B-B14F-4D97-AF65-F5344CB8AC3E}">
        <p14:creationId xmlns:p14="http://schemas.microsoft.com/office/powerpoint/2010/main" val="8022601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2F996C-72F5-517A-D832-566AAC9525C6}"/>
              </a:ext>
            </a:extLst>
          </p:cNvPr>
          <p:cNvSpPr>
            <a:spLocks noGrp="1"/>
          </p:cNvSpPr>
          <p:nvPr>
            <p:ph type="title"/>
          </p:nvPr>
        </p:nvSpPr>
        <p:spPr>
          <a:xfrm>
            <a:off x="838200" y="0"/>
            <a:ext cx="10515600" cy="1325563"/>
          </a:xfrm>
        </p:spPr>
        <p:txBody>
          <a:bodyPr/>
          <a:lstStyle/>
          <a:p>
            <a:r>
              <a:rPr lang="ru-RU" sz="3200" dirty="0">
                <a:highlight>
                  <a:srgbClr val="FFFF00"/>
                </a:highlight>
              </a:rPr>
              <a:t>Статья 95</a:t>
            </a:r>
            <a:r>
              <a:rPr kumimoji="0" lang="ru-RU" sz="3200" b="1" i="0" u="none" strike="noStrike" kern="1200" cap="none" spc="0" normalizeH="0" baseline="0" noProof="0" dirty="0">
                <a:ln>
                  <a:noFill/>
                </a:ln>
                <a:solidFill>
                  <a:srgbClr val="FF0000"/>
                </a:solidFill>
                <a:effectLst/>
                <a:highlight>
                  <a:srgbClr val="FFFF00"/>
                </a:highlight>
                <a:uLnTx/>
                <a:uFillTx/>
                <a:ea typeface="+mj-ea"/>
                <a:cs typeface="+mj-cs"/>
              </a:rPr>
              <a:t> </a:t>
            </a:r>
            <a:r>
              <a:rPr kumimoji="0" lang="ru-RU" sz="1800" b="1" i="1" u="none" strike="noStrike" kern="1200" cap="none" spc="0" normalizeH="0" baseline="0" noProof="0" dirty="0">
                <a:ln>
                  <a:noFill/>
                </a:ln>
                <a:solidFill>
                  <a:srgbClr val="70AD47">
                    <a:lumMod val="75000"/>
                  </a:srgbClr>
                </a:solidFill>
                <a:effectLst/>
                <a:uLnTx/>
                <a:uFillTx/>
                <a:latin typeface="Calibri Light"/>
                <a:ea typeface="+mj-ea"/>
                <a:cs typeface="+mj-cs"/>
              </a:rPr>
              <a:t>(в ред. Федерального закона от 25 декабря 2023 г. N 624-ФЗ – с 25.03.2024)</a:t>
            </a:r>
            <a:endParaRPr lang="ru-RU" dirty="0"/>
          </a:p>
        </p:txBody>
      </p:sp>
      <p:sp>
        <p:nvSpPr>
          <p:cNvPr id="3" name="Объект 2">
            <a:extLst>
              <a:ext uri="{FF2B5EF4-FFF2-40B4-BE49-F238E27FC236}">
                <a16:creationId xmlns:a16="http://schemas.microsoft.com/office/drawing/2014/main" id="{1AA8F218-E401-488A-DB40-BF62497D0F8D}"/>
              </a:ext>
            </a:extLst>
          </p:cNvPr>
          <p:cNvSpPr>
            <a:spLocks noGrp="1"/>
          </p:cNvSpPr>
          <p:nvPr>
            <p:ph idx="1"/>
          </p:nvPr>
        </p:nvSpPr>
        <p:spPr>
          <a:xfrm>
            <a:off x="687198" y="1448121"/>
            <a:ext cx="10515600" cy="3635608"/>
          </a:xfrm>
        </p:spPr>
        <p:txBody>
          <a:bodyPr>
            <a:normAutofit fontScale="70000" lnSpcReduction="20000"/>
          </a:bodyPr>
          <a:lstStyle/>
          <a:p>
            <a:r>
              <a:rPr lang="ru-RU" dirty="0"/>
              <a:t>17.2. Контракт в случае, предусмотренном частью 17.1 настоящей статьи, заключается в той же форме и в том же порядке, что и расторгнутый контракт. При этом:</a:t>
            </a:r>
          </a:p>
          <a:p>
            <a:endParaRPr lang="ru-RU" dirty="0"/>
          </a:p>
          <a:p>
            <a:r>
              <a:rPr lang="ru-RU" dirty="0"/>
              <a:t>2) в случае расторжения контракта, заключенного по результатам проведения закрытого конкурса, закрытого аукциона, при осуществлении закупок, предусмотренных статьей 93 (за исключением закупки </a:t>
            </a:r>
            <a:r>
              <a:rPr lang="ru-RU" strike="sngStrike" dirty="0"/>
              <a:t>товара у единственного поставщика на сумму, предусмотренную </a:t>
            </a:r>
            <a:r>
              <a:rPr lang="ru-RU" dirty="0">
                <a:solidFill>
                  <a:srgbClr val="FF0000"/>
                </a:solidFill>
              </a:rPr>
              <a:t>, осуществляемой в соответствии с </a:t>
            </a:r>
            <a:r>
              <a:rPr lang="ru-RU" dirty="0"/>
              <a:t>частью 12 статьи 93 настоящего Федерального закона), статьей 111 (в случае определения в соответствии с частью 1 статьи 111 настоящего Федерального закона особенностей, предусматривающих неразмещение информации и документов в единой информационной системе, на официальном сайте при определении поставщика (подрядчика, исполнителя) и статьей 111.1 настоящего Федерального закона, контракт заключается в порядке, предусмотренном частью 14 статьи 73 настоящего Федерального закона.</a:t>
            </a:r>
          </a:p>
        </p:txBody>
      </p:sp>
    </p:spTree>
    <p:extLst>
      <p:ext uri="{BB962C8B-B14F-4D97-AF65-F5344CB8AC3E}">
        <p14:creationId xmlns:p14="http://schemas.microsoft.com/office/powerpoint/2010/main" val="5067240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2F996C-72F5-517A-D832-566AAC9525C6}"/>
              </a:ext>
            </a:extLst>
          </p:cNvPr>
          <p:cNvSpPr>
            <a:spLocks noGrp="1"/>
          </p:cNvSpPr>
          <p:nvPr>
            <p:ph type="title"/>
          </p:nvPr>
        </p:nvSpPr>
        <p:spPr>
          <a:xfrm>
            <a:off x="838200" y="125835"/>
            <a:ext cx="10515600" cy="1103458"/>
          </a:xfrm>
        </p:spPr>
        <p:txBody>
          <a:bodyPr>
            <a:normAutofit/>
          </a:bodyPr>
          <a:lstStyle/>
          <a:p>
            <a:r>
              <a:rPr lang="ru-RU" sz="3200" dirty="0">
                <a:highlight>
                  <a:srgbClr val="FFFF00"/>
                </a:highlight>
              </a:rPr>
              <a:t>Статья 95</a:t>
            </a:r>
            <a:r>
              <a:rPr kumimoji="0" lang="ru-RU" sz="3200" b="1" i="0" u="none" strike="noStrike" kern="1200" cap="none" spc="0" normalizeH="0" baseline="0" noProof="0" dirty="0">
                <a:ln>
                  <a:noFill/>
                </a:ln>
                <a:solidFill>
                  <a:srgbClr val="FF0000"/>
                </a:solidFill>
                <a:effectLst/>
                <a:highlight>
                  <a:srgbClr val="FFFF00"/>
                </a:highlight>
                <a:uLnTx/>
                <a:uFillTx/>
                <a:ea typeface="+mj-ea"/>
                <a:cs typeface="+mj-cs"/>
              </a:rPr>
              <a:t> </a:t>
            </a:r>
            <a:r>
              <a:rPr kumimoji="0" lang="ru-RU" sz="1800" b="1" i="1" u="none" strike="noStrike" kern="1200" cap="none" spc="0" normalizeH="0" baseline="0" noProof="0" dirty="0">
                <a:ln>
                  <a:noFill/>
                </a:ln>
                <a:solidFill>
                  <a:srgbClr val="70AD47">
                    <a:lumMod val="75000"/>
                  </a:srgbClr>
                </a:solidFill>
                <a:effectLst/>
                <a:uLnTx/>
                <a:uFillTx/>
                <a:latin typeface="Calibri Light"/>
                <a:ea typeface="+mj-ea"/>
                <a:cs typeface="+mj-cs"/>
              </a:rPr>
              <a:t>(в ред. Федерального закона от 25 декабря 2023 г. N 624-ФЗ – с 25.03.2024)</a:t>
            </a:r>
            <a:endParaRPr lang="ru-RU" dirty="0"/>
          </a:p>
        </p:txBody>
      </p:sp>
      <p:sp>
        <p:nvSpPr>
          <p:cNvPr id="3" name="Объект 2">
            <a:extLst>
              <a:ext uri="{FF2B5EF4-FFF2-40B4-BE49-F238E27FC236}">
                <a16:creationId xmlns:a16="http://schemas.microsoft.com/office/drawing/2014/main" id="{1AA8F218-E401-488A-DB40-BF62497D0F8D}"/>
              </a:ext>
            </a:extLst>
          </p:cNvPr>
          <p:cNvSpPr>
            <a:spLocks noGrp="1"/>
          </p:cNvSpPr>
          <p:nvPr>
            <p:ph idx="1"/>
          </p:nvPr>
        </p:nvSpPr>
        <p:spPr>
          <a:xfrm>
            <a:off x="653642" y="1322287"/>
            <a:ext cx="10515600" cy="3719498"/>
          </a:xfrm>
        </p:spPr>
        <p:txBody>
          <a:bodyPr>
            <a:normAutofit fontScale="70000" lnSpcReduction="20000"/>
          </a:bodyPr>
          <a:lstStyle/>
          <a:p>
            <a:r>
              <a:rPr lang="ru-RU" dirty="0"/>
              <a:t>20.2. В случае принятия поставщиком (подрядчиком, исполнителем) предусмотренного частью 19 настоящей статьи решения об одностороннем отказе от исполнения контракта, заключенного по результатам проведения закрытого конкурса, закрытого аукциона, при осуществлении закупок, предусмотренных статьей 93 (за исключением закупки </a:t>
            </a:r>
            <a:r>
              <a:rPr lang="ru-RU" strike="sngStrike" dirty="0"/>
              <a:t>товара у единственного поставщика на сумму, предусмотренную </a:t>
            </a:r>
            <a:r>
              <a:rPr lang="ru-RU" dirty="0">
                <a:solidFill>
                  <a:srgbClr val="FF0000"/>
                </a:solidFill>
              </a:rPr>
              <a:t> , осуществляемой в соответствии с </a:t>
            </a:r>
            <a:r>
              <a:rPr lang="ru-RU" dirty="0"/>
              <a:t>частью 12 статьи 93 настоящего Федерального закона), статьей 111 (в случае определения в соответствии с частью 1 статьи 111 настоящего Федерального закона особенностей, предусматривающих неразмещение информации и документов в единой информационной системе, на официальном сайте при определении поставщика (подрядчика, исполнителя) и статьей 111.1 настоящего Федерального закона, такое решение передается лицу, имеющему право действовать от имени заказчика, лично под расписку или направляется заказчику по почте заказным письмом с уведомлением о вручении по адресу заказчика, указанному в контракте. Выполнение поставщиком (подрядчиком, исполнителем) требований настоящей части считается надлежащим уведомлением заказчика об одностороннем отказе от исполнения контракта. Датой такого надлежащего уведомления считается:…..</a:t>
            </a:r>
          </a:p>
        </p:txBody>
      </p:sp>
    </p:spTree>
    <p:extLst>
      <p:ext uri="{BB962C8B-B14F-4D97-AF65-F5344CB8AC3E}">
        <p14:creationId xmlns:p14="http://schemas.microsoft.com/office/powerpoint/2010/main" val="37173868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2F996C-72F5-517A-D832-566AAC9525C6}"/>
              </a:ext>
            </a:extLst>
          </p:cNvPr>
          <p:cNvSpPr>
            <a:spLocks noGrp="1"/>
          </p:cNvSpPr>
          <p:nvPr>
            <p:ph type="title"/>
          </p:nvPr>
        </p:nvSpPr>
        <p:spPr>
          <a:xfrm>
            <a:off x="838200" y="163789"/>
            <a:ext cx="10515600" cy="1325563"/>
          </a:xfrm>
        </p:spPr>
        <p:txBody>
          <a:bodyPr/>
          <a:lstStyle/>
          <a:p>
            <a:r>
              <a:rPr lang="ru-RU" sz="3200" dirty="0">
                <a:highlight>
                  <a:srgbClr val="FFFF00"/>
                </a:highlight>
              </a:rPr>
              <a:t>Статья 105</a:t>
            </a:r>
            <a:r>
              <a:rPr kumimoji="0" lang="ru-RU" sz="3200" b="1" i="0" u="none" strike="noStrike" kern="1200" cap="none" spc="0" normalizeH="0" baseline="0" noProof="0" dirty="0">
                <a:ln>
                  <a:noFill/>
                </a:ln>
                <a:solidFill>
                  <a:srgbClr val="FF0000"/>
                </a:solidFill>
                <a:effectLst/>
                <a:highlight>
                  <a:srgbClr val="FFFF00"/>
                </a:highlight>
                <a:uLnTx/>
                <a:uFillTx/>
                <a:ea typeface="+mj-ea"/>
                <a:cs typeface="+mj-cs"/>
              </a:rPr>
              <a:t> </a:t>
            </a:r>
            <a:r>
              <a:rPr kumimoji="0" lang="ru-RU" sz="1800" b="1" i="1" u="none" strike="noStrike" kern="1200" cap="none" spc="0" normalizeH="0" baseline="0" noProof="0" dirty="0">
                <a:ln>
                  <a:noFill/>
                </a:ln>
                <a:solidFill>
                  <a:srgbClr val="70AD47">
                    <a:lumMod val="75000"/>
                  </a:srgbClr>
                </a:solidFill>
                <a:effectLst/>
                <a:uLnTx/>
                <a:uFillTx/>
                <a:latin typeface="Calibri Light"/>
                <a:ea typeface="+mj-ea"/>
                <a:cs typeface="+mj-cs"/>
              </a:rPr>
              <a:t>(в ред. Федерального закона от 25 декабря 2023 г. N 624-ФЗ – с 25.03.2024)</a:t>
            </a:r>
            <a:endParaRPr lang="ru-RU" dirty="0"/>
          </a:p>
        </p:txBody>
      </p:sp>
      <p:sp>
        <p:nvSpPr>
          <p:cNvPr id="3" name="Объект 2">
            <a:extLst>
              <a:ext uri="{FF2B5EF4-FFF2-40B4-BE49-F238E27FC236}">
                <a16:creationId xmlns:a16="http://schemas.microsoft.com/office/drawing/2014/main" id="{1AA8F218-E401-488A-DB40-BF62497D0F8D}"/>
              </a:ext>
            </a:extLst>
          </p:cNvPr>
          <p:cNvSpPr>
            <a:spLocks noGrp="1"/>
          </p:cNvSpPr>
          <p:nvPr>
            <p:ph idx="1"/>
          </p:nvPr>
        </p:nvSpPr>
        <p:spPr>
          <a:xfrm>
            <a:off x="838200" y="1783682"/>
            <a:ext cx="10515600" cy="2377258"/>
          </a:xfrm>
        </p:spPr>
        <p:txBody>
          <a:bodyPr>
            <a:normAutofit fontScale="70000" lnSpcReduction="20000"/>
          </a:bodyPr>
          <a:lstStyle/>
          <a:p>
            <a:r>
              <a:rPr lang="ru-RU" dirty="0"/>
              <a:t>1. При проведении конкурентных способов, при осуществлении закупки </a:t>
            </a:r>
            <a:r>
              <a:rPr lang="ru-RU" strike="sngStrike" dirty="0"/>
              <a:t>товара у единственного поставщика в электронной форме на сумму, предусмотренную  </a:t>
            </a:r>
            <a:r>
              <a:rPr lang="ru-RU" dirty="0">
                <a:solidFill>
                  <a:srgbClr val="FF0000"/>
                </a:solidFill>
              </a:rPr>
              <a:t>осуществляемой в соответствии с </a:t>
            </a:r>
            <a:r>
              <a:rPr lang="ru-RU" dirty="0"/>
              <a:t>частью 12 статьи 93 настоящего Федерального закона, участник закупки в соответствии с законодательством Российской Федерации имеет право обжаловать в судебном порядке или в порядке, установленном настоящей главой, в контрольный орган в сфере закупок действия (бездействие) субъекта (субъектов) контроля, если такие действия (бездействие) нарушают права и законные интересы участника закупки. При этом обжалование действий (бездействия) субъекта (субъектов) контроля в порядке, установленном настоящей главой, не является препятствием для обжалования таких действий (бездействия) в судебном порядке.</a:t>
            </a:r>
          </a:p>
        </p:txBody>
      </p:sp>
    </p:spTree>
    <p:extLst>
      <p:ext uri="{BB962C8B-B14F-4D97-AF65-F5344CB8AC3E}">
        <p14:creationId xmlns:p14="http://schemas.microsoft.com/office/powerpoint/2010/main" val="3933535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DAF3AC-001E-3B96-6E77-E5F60C35E3CC}"/>
              </a:ext>
            </a:extLst>
          </p:cNvPr>
          <p:cNvSpPr>
            <a:spLocks noGrp="1"/>
          </p:cNvSpPr>
          <p:nvPr>
            <p:ph type="title"/>
          </p:nvPr>
        </p:nvSpPr>
        <p:spPr>
          <a:xfrm>
            <a:off x="838200" y="2673889"/>
            <a:ext cx="10515600" cy="1325563"/>
          </a:xfrm>
        </p:spPr>
        <p:txBody>
          <a:bodyPr>
            <a:normAutofit fontScale="90000"/>
          </a:bodyPr>
          <a:lstStyle/>
          <a:p>
            <a:pPr algn="ctr"/>
            <a:r>
              <a:rPr lang="ru-RU" b="1" dirty="0"/>
              <a:t>Что нового появилось в государственных и муниципальных закупках </a:t>
            </a:r>
            <a:br>
              <a:rPr lang="ru-RU" b="1" dirty="0"/>
            </a:br>
            <a:r>
              <a:rPr lang="ru-RU" b="1" u="sng" dirty="0"/>
              <a:t>в 1-м полугодии 2024 года </a:t>
            </a:r>
            <a:br>
              <a:rPr lang="ru-RU" b="1" u="sng" dirty="0"/>
            </a:br>
            <a:br>
              <a:rPr lang="ru-RU" b="1" u="sng" dirty="0"/>
            </a:br>
            <a:r>
              <a:rPr lang="ru-RU" b="1" dirty="0"/>
              <a:t>+</a:t>
            </a:r>
            <a:br>
              <a:rPr lang="ru-RU" b="1" dirty="0"/>
            </a:br>
            <a:br>
              <a:rPr lang="ru-RU" b="1" dirty="0"/>
            </a:br>
            <a:r>
              <a:rPr lang="ru-RU" b="1" dirty="0"/>
              <a:t>Что сохранилось в «переходных» нормах, в том числе в связи с изменением срока действия норм</a:t>
            </a:r>
          </a:p>
        </p:txBody>
      </p:sp>
    </p:spTree>
    <p:extLst>
      <p:ext uri="{BB962C8B-B14F-4D97-AF65-F5344CB8AC3E}">
        <p14:creationId xmlns:p14="http://schemas.microsoft.com/office/powerpoint/2010/main" val="11242692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2F996C-72F5-517A-D832-566AAC9525C6}"/>
              </a:ext>
            </a:extLst>
          </p:cNvPr>
          <p:cNvSpPr>
            <a:spLocks noGrp="1"/>
          </p:cNvSpPr>
          <p:nvPr>
            <p:ph type="title"/>
          </p:nvPr>
        </p:nvSpPr>
        <p:spPr>
          <a:xfrm>
            <a:off x="310393" y="83890"/>
            <a:ext cx="11043407" cy="855677"/>
          </a:xfrm>
        </p:spPr>
        <p:txBody>
          <a:bodyPr>
            <a:normAutofit/>
          </a:bodyPr>
          <a:lstStyle/>
          <a:p>
            <a:r>
              <a:rPr lang="ru-RU" sz="3200" b="1" dirty="0"/>
              <a:t>Статья 105 </a:t>
            </a:r>
            <a:r>
              <a:rPr lang="ru-RU" sz="1800" b="1" i="1" dirty="0">
                <a:solidFill>
                  <a:srgbClr val="00B0F0"/>
                </a:solidFill>
              </a:rPr>
              <a:t>(в ред. Федерального закона от 16 апреля 2022 г. N 104-ФЗ (в ред. Федерального закона от 28 июня 2022 г. N 231-ФЗ) + ред. Федерального закона от 25 декабря 2023 г. N 624-ФЗ – с 01.01.2024)</a:t>
            </a:r>
          </a:p>
        </p:txBody>
      </p:sp>
      <p:sp>
        <p:nvSpPr>
          <p:cNvPr id="3" name="Объект 2">
            <a:extLst>
              <a:ext uri="{FF2B5EF4-FFF2-40B4-BE49-F238E27FC236}">
                <a16:creationId xmlns:a16="http://schemas.microsoft.com/office/drawing/2014/main" id="{1AA8F218-E401-488A-DB40-BF62497D0F8D}"/>
              </a:ext>
            </a:extLst>
          </p:cNvPr>
          <p:cNvSpPr>
            <a:spLocks noGrp="1"/>
          </p:cNvSpPr>
          <p:nvPr>
            <p:ph idx="1"/>
          </p:nvPr>
        </p:nvSpPr>
        <p:spPr>
          <a:xfrm>
            <a:off x="310393" y="1140903"/>
            <a:ext cx="11635529" cy="5717097"/>
          </a:xfrm>
        </p:spPr>
        <p:txBody>
          <a:bodyPr>
            <a:normAutofit fontScale="55000" lnSpcReduction="20000"/>
          </a:bodyPr>
          <a:lstStyle/>
          <a:p>
            <a:r>
              <a:rPr lang="ru-RU" sz="3300" dirty="0"/>
              <a:t>10. При проведении </a:t>
            </a:r>
            <a:r>
              <a:rPr lang="ru-RU" sz="3300" dirty="0">
                <a:solidFill>
                  <a:srgbClr val="FF0000"/>
                </a:solidFill>
              </a:rPr>
              <a:t>закрытых конкурентных способов</a:t>
            </a:r>
            <a:r>
              <a:rPr lang="ru-RU" sz="3300" dirty="0"/>
              <a:t>, при осуществлении закупок, предусмотренных статьей 111 (в случае определения в соответствии с частью 1 статьи 111 настоящего Федерального закона особенностей, предусматривающих неразмещение информации и документов в единой информационной системе, на официальном сайте при определении поставщика (подрядчика, исполнителя) и статьей 111.1 настоящего Федерального закона:</a:t>
            </a:r>
          </a:p>
          <a:p>
            <a:r>
              <a:rPr lang="ru-RU" sz="3300" strike="sngStrike" dirty="0"/>
              <a:t>2) жалоба должна содержать информацию, предусмотренную частью 4 настоящей статьи, а также почтовые адреса участника закупки, подающего жалобу, субъекта (субъектов) контроля и должна быть подписана лицом, имеющим право действовать от имени участника закупки. К жалобе должны быть приложены приглашение, а также доверенность или иной подтверждающий полномочия на подписание жалобы документ (в случае подачи жалобы представителем участника закупки);</a:t>
            </a:r>
          </a:p>
          <a:p>
            <a:r>
              <a:rPr lang="ru-RU" sz="3300" dirty="0">
                <a:solidFill>
                  <a:srgbClr val="FF0000"/>
                </a:solidFill>
              </a:rPr>
              <a:t>2) жалоба должна содержать информацию, предусмотренную частью 4 настоящей статьи, информацию о подающем жалобу участнике закупки, предусмотренную подпунктами «г» и «е» пункта 1 части 1 статьи 43 настоящего Федерального закона, почтовый адрес субъекта (почтовые адреса субъектов) контроля, действия которого (которых) обжалуются, и должна быть подписана лицом, имеющим право действовать от имени участника закупки. К жалобе должны быть приложены приглашение (в случае подачи жалобы при проведении закрытого конкурса, закрытого аукциона), а также доверенность или иной подтверждающий полномочия на подписание жалобы документ (в случае подачи жалобы представителем участника закупки);</a:t>
            </a:r>
          </a:p>
          <a:p>
            <a:r>
              <a:rPr lang="ru-RU" sz="2200" i="1" dirty="0">
                <a:solidFill>
                  <a:srgbClr val="7030A0"/>
                </a:solidFill>
              </a:rPr>
              <a:t>г) адрес юридического лица, в том числе иностранного юридического лица (если участником закупки является юридическое лицо) в пределах места нахождения юридического лица, адрес (место нахождения) аккредитованного филиала или представительства на территории Российской Федерации (если от имени иностранного юридического лица выступает аккредитованный филиал или представительство), адрес (место нахождения) обособленного подразделения юридического лица (если от имени участника закупки выступает обособленное подразделение юридического лица), место жительства физического лица, в том числе зарегистрированного в качестве индивидуального предпринимателя (если участник закупки является физическим лицом, в том числе зарегистрированным в качестве индивидуального предпринимателя), адрес электронной почты, номер контактного телефона;</a:t>
            </a:r>
          </a:p>
          <a:p>
            <a:r>
              <a:rPr lang="ru-RU" sz="2200" i="1" dirty="0">
                <a:solidFill>
                  <a:srgbClr val="7030A0"/>
                </a:solidFill>
              </a:rPr>
              <a:t>е) идентификационный номер налогоплательщика юридического лица (если участником закупки является юридическое лицо), аккредитованного филиала или представительства иностранного юридического лица (если от имени иностранного юридического лица выступает аккредитованный филиал или представительство), физического лица, в том числе зарегистрированного в качестве индивидуального предпринимателя (если участником закупки является физическое лицо, в том числе зарегистрированное в качестве индивидуального предпринимателя), аналог идентификационного номера налогоплательщика в соответствии с законодательством соответствующего иностранного государства (если участником закупки является иностранное лицо), код причины постановки на учет юридического лица (если участником закупки является юридическое лицо), аккредитованного филиала или представительства иностранного юридического лица (если от имени иностранного юридического лица выступает аккредитованный филиал или представительство), обособленного подразделения юридического лица (если от имени участника закупки выступает обособленное подразделение юридического лица);</a:t>
            </a:r>
          </a:p>
          <a:p>
            <a:endParaRPr lang="ru-RU" dirty="0"/>
          </a:p>
        </p:txBody>
      </p:sp>
    </p:spTree>
    <p:extLst>
      <p:ext uri="{BB962C8B-B14F-4D97-AF65-F5344CB8AC3E}">
        <p14:creationId xmlns:p14="http://schemas.microsoft.com/office/powerpoint/2010/main" val="310297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2F996C-72F5-517A-D832-566AAC9525C6}"/>
              </a:ext>
            </a:extLst>
          </p:cNvPr>
          <p:cNvSpPr>
            <a:spLocks noGrp="1"/>
          </p:cNvSpPr>
          <p:nvPr>
            <p:ph type="title"/>
          </p:nvPr>
        </p:nvSpPr>
        <p:spPr>
          <a:xfrm>
            <a:off x="838200" y="-96270"/>
            <a:ext cx="10515600" cy="1325563"/>
          </a:xfrm>
        </p:spPr>
        <p:txBody>
          <a:bodyPr/>
          <a:lstStyle/>
          <a:p>
            <a:r>
              <a:rPr lang="ru-RU" sz="3200" dirty="0"/>
              <a:t>Статья 105 </a:t>
            </a:r>
            <a:r>
              <a:rPr lang="ru-RU" sz="1800" b="1" i="1" dirty="0">
                <a:solidFill>
                  <a:srgbClr val="00B0F0"/>
                </a:solidFill>
              </a:rPr>
              <a:t>(в </a:t>
            </a:r>
            <a:r>
              <a:rPr kumimoji="0" lang="ru-RU" sz="1800" b="1" i="1" u="none" strike="noStrike" kern="1200" cap="none" spc="0" normalizeH="0" baseline="0" noProof="0" dirty="0">
                <a:ln>
                  <a:noFill/>
                </a:ln>
                <a:solidFill>
                  <a:srgbClr val="00B0F0"/>
                </a:solidFill>
                <a:effectLst/>
                <a:uLnTx/>
                <a:uFillTx/>
                <a:ea typeface="+mj-ea"/>
                <a:cs typeface="+mj-cs"/>
              </a:rPr>
              <a:t>ред. Федерального закона от 25 декабря 2023 г. N 624-ФЗ – с 01.01.2024)</a:t>
            </a:r>
            <a:endParaRPr lang="ru-RU" sz="1800" b="1" i="1" dirty="0">
              <a:solidFill>
                <a:srgbClr val="00B0F0"/>
              </a:solidFill>
            </a:endParaRPr>
          </a:p>
        </p:txBody>
      </p:sp>
      <p:sp>
        <p:nvSpPr>
          <p:cNvPr id="3" name="Объект 2">
            <a:extLst>
              <a:ext uri="{FF2B5EF4-FFF2-40B4-BE49-F238E27FC236}">
                <a16:creationId xmlns:a16="http://schemas.microsoft.com/office/drawing/2014/main" id="{1AA8F218-E401-488A-DB40-BF62497D0F8D}"/>
              </a:ext>
            </a:extLst>
          </p:cNvPr>
          <p:cNvSpPr>
            <a:spLocks noGrp="1"/>
          </p:cNvSpPr>
          <p:nvPr>
            <p:ph idx="1"/>
          </p:nvPr>
        </p:nvSpPr>
        <p:spPr>
          <a:xfrm>
            <a:off x="494250" y="1229293"/>
            <a:ext cx="11359393" cy="4857227"/>
          </a:xfrm>
        </p:spPr>
        <p:txBody>
          <a:bodyPr>
            <a:normAutofit fontScale="85000" lnSpcReduction="20000"/>
          </a:bodyPr>
          <a:lstStyle/>
          <a:p>
            <a:r>
              <a:rPr lang="ru-RU" sz="2300" dirty="0"/>
              <a:t>10. При проведении закрытых конкурентных способов, при осуществлении закупок, предусмотренных статьей 111 (в случае определения в соответствии с частью 1 статьи 111 настоящего Федерального закона особенностей, предусматривающих неразмещение информации и документов в единой информационной системе, на официальном сайте при определении поставщика (подрядчика, исполнителя) и статьей 111.1 настоящего Федерального закона:</a:t>
            </a:r>
          </a:p>
          <a:p>
            <a:endParaRPr lang="ru-RU" sz="2300" b="1" dirty="0">
              <a:solidFill>
                <a:srgbClr val="FF0000"/>
              </a:solidFill>
            </a:endParaRPr>
          </a:p>
          <a:p>
            <a:r>
              <a:rPr lang="ru-RU" sz="2300" b="1" dirty="0">
                <a:solidFill>
                  <a:srgbClr val="FF0000"/>
                </a:solidFill>
              </a:rPr>
              <a:t>дополнить пунктом 4 следующего содержания:</a:t>
            </a:r>
          </a:p>
          <a:p>
            <a:r>
              <a:rPr lang="ru-RU" sz="2300" dirty="0"/>
              <a:t>«4) участник закупки вправе отозвать поданную им жалобу до даты ее рассмотрения по существу контрольным органом в сфере закупок путем направления в указанный орган в письменной форме без использования единой информационной системы заявления об отзыве жалобы. Направление заявления об отзыве жалобы с использованием факсимильной связи, электронной почты не допускается. Заявление об отзыве жалобы должно быть подписано лицом, имеющим право действовать от имени участника закупки. К заявлению об отзыве жалобы должны быть приложены доверенность или иной подтверждающий полномочия на подписание заявления об отзыве жалобы документ (в случае подачи заявления об отзыве жалобы представителем участника закупки). В случае поступления заявления об отзыве жалобы в контрольный орган в сфере закупок до рассмотрения жалобы по существу такая жалоба контрольным органом в сфере закупок по существу не рассматривается. Участник закупки не вправе повторно подать жалобу на те же действия (бездействие) субъекта (субъектов) контроля, совершенные при осуществлении закупки, в отношении которой поданная жалоба отозвана</a:t>
            </a:r>
          </a:p>
          <a:p>
            <a:endParaRPr lang="ru-RU" dirty="0"/>
          </a:p>
        </p:txBody>
      </p:sp>
    </p:spTree>
    <p:extLst>
      <p:ext uri="{BB962C8B-B14F-4D97-AF65-F5344CB8AC3E}">
        <p14:creationId xmlns:p14="http://schemas.microsoft.com/office/powerpoint/2010/main" val="22897913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4F80E3-B115-B2B4-7A35-5AA45FB27AF8}"/>
              </a:ext>
            </a:extLst>
          </p:cNvPr>
          <p:cNvSpPr>
            <a:spLocks noGrp="1"/>
          </p:cNvSpPr>
          <p:nvPr>
            <p:ph type="title"/>
          </p:nvPr>
        </p:nvSpPr>
        <p:spPr>
          <a:xfrm>
            <a:off x="838200" y="0"/>
            <a:ext cx="10515600" cy="1325563"/>
          </a:xfrm>
        </p:spPr>
        <p:txBody>
          <a:bodyPr>
            <a:normAutofit/>
          </a:bodyPr>
          <a:lstStyle/>
          <a:p>
            <a:r>
              <a:rPr lang="ru-RU" sz="3200" b="1" dirty="0"/>
              <a:t>Статья 105 </a:t>
            </a:r>
            <a:r>
              <a:rPr lang="ru-RU" sz="2000" b="1" i="1" dirty="0">
                <a:solidFill>
                  <a:srgbClr val="00B0F0"/>
                </a:solidFill>
              </a:rPr>
              <a:t>(в ред. Федерального закона от 16 апреля 2022 г. N 104-ФЗ (в редакции Федерального закона от 28 июня 2022 г. N 231-ФЗ) – с 01.01.2024)</a:t>
            </a:r>
          </a:p>
        </p:txBody>
      </p:sp>
      <p:sp>
        <p:nvSpPr>
          <p:cNvPr id="3" name="Объект 2">
            <a:extLst>
              <a:ext uri="{FF2B5EF4-FFF2-40B4-BE49-F238E27FC236}">
                <a16:creationId xmlns:a16="http://schemas.microsoft.com/office/drawing/2014/main" id="{2576D70B-C047-F3EB-3C8E-198D6FB04A49}"/>
              </a:ext>
            </a:extLst>
          </p:cNvPr>
          <p:cNvSpPr>
            <a:spLocks noGrp="1"/>
          </p:cNvSpPr>
          <p:nvPr>
            <p:ph idx="1"/>
          </p:nvPr>
        </p:nvSpPr>
        <p:spPr>
          <a:xfrm>
            <a:off x="385894" y="1253331"/>
            <a:ext cx="11685864" cy="5424306"/>
          </a:xfrm>
        </p:spPr>
        <p:txBody>
          <a:bodyPr>
            <a:normAutofit fontScale="55000" lnSpcReduction="20000"/>
          </a:bodyPr>
          <a:lstStyle/>
          <a:p>
            <a:pPr marL="0" indent="0">
              <a:buNone/>
            </a:pPr>
            <a:r>
              <a:rPr lang="ru-RU" sz="3600" dirty="0"/>
              <a:t>4. При проведении электронных процедур, </a:t>
            </a:r>
            <a:r>
              <a:rPr lang="ru-RU" sz="3600" b="1" dirty="0">
                <a:solidFill>
                  <a:srgbClr val="FF0000"/>
                </a:solidFill>
              </a:rPr>
              <a:t>закрытых электронных процедур </a:t>
            </a:r>
            <a:r>
              <a:rPr lang="ru-RU" sz="3600" dirty="0"/>
              <a:t>жалоба может быть подана в контрольные органы в сфере закупок, предусмотренные частью 3 настоящей статьи, </a:t>
            </a:r>
            <a:r>
              <a:rPr lang="ru-RU" sz="3600" b="1" dirty="0"/>
              <a:t>исключительно с использованием единой информационной системы </a:t>
            </a:r>
            <a:r>
              <a:rPr lang="ru-RU" sz="3600" dirty="0"/>
              <a:t>путем формирования и размещения в этой системе следующей информации:</a:t>
            </a:r>
          </a:p>
          <a:p>
            <a:pPr marL="0" indent="0">
              <a:buNone/>
            </a:pPr>
            <a:r>
              <a:rPr lang="ru-RU" sz="2900" dirty="0"/>
              <a:t>1) наименование контрольного органа в сфере закупок, предусмотренного частью 3 настоящей статьи, в который подается жалоба на действия (бездействие) субъекта (субъектов) контроля;</a:t>
            </a:r>
          </a:p>
          <a:p>
            <a:pPr marL="0" indent="0">
              <a:buNone/>
            </a:pPr>
            <a:r>
              <a:rPr lang="ru-RU" sz="2900" dirty="0"/>
              <a:t>2) наименование участника закупки в соответствии с информацией, включенной в единый реестр участников закупок;</a:t>
            </a:r>
          </a:p>
          <a:p>
            <a:pPr marL="0" indent="0">
              <a:buNone/>
            </a:pPr>
            <a:r>
              <a:rPr lang="ru-RU" sz="2900" dirty="0"/>
              <a:t>3) идентификационный код закупки, за исключением случаев, при которых в соответствии с настоящим Федеральным законом указание такого кода не предусмотрено, а также случаев подачи жалобы на действия (бездействие) оператора электронной площадки, оператора специализированной электронной площадки, совершенные при аккредитации участника закупки на электронной площадке, специализированной электронной площадке, при размещении на электронной площадке предварительного предложения. Указание нескольких идентификационных кодов закупки (за исключением кодов закупок, предусмотренных статьями 25 и 26 настоящего Федерального закона) не допускается;</a:t>
            </a:r>
          </a:p>
          <a:p>
            <a:pPr marL="0" indent="0">
              <a:buNone/>
            </a:pPr>
            <a:r>
              <a:rPr lang="ru-RU" sz="2900" dirty="0"/>
              <a:t>4) наименование субъекта (субъектов) контроля, действия которого (которых) обжалуются;</a:t>
            </a:r>
          </a:p>
          <a:p>
            <a:pPr marL="0" indent="0">
              <a:buNone/>
            </a:pPr>
            <a:r>
              <a:rPr lang="ru-RU" sz="2900" dirty="0"/>
              <a:t>5) указание на обжалуемые действия (бездействие) субъекта (субъектов) контроля, доводы жалобы;</a:t>
            </a:r>
          </a:p>
          <a:p>
            <a:pPr marL="0" indent="0">
              <a:buNone/>
            </a:pPr>
            <a:r>
              <a:rPr lang="ru-RU" sz="2900" dirty="0"/>
              <a:t>6) номер реестровой записи в реестре контрактов, заключенных заказчиками, или в реестре договоров, заключенных заказчиками, предусмотренных Федеральным законом от 18 июля 2011 года N 223-ФЗ "О закупках товаров, работ, услуг отдельными видами юридических лиц", - в отношении контракта или договора, предусмотренных частью 2.1 статьи 31 настоящего Федерального закона, стоимость и срок исполненных обязательств по которым соответствуют требованиям указанной части (в случае установления требований в соответствии с частью 2.1 статьи 31 настоящего Федерального закона) и информация об исполнении которых в соответствии с настоящим Федеральным законом размещена в единой информационной системе.</a:t>
            </a:r>
          </a:p>
        </p:txBody>
      </p:sp>
    </p:spTree>
    <p:extLst>
      <p:ext uri="{BB962C8B-B14F-4D97-AF65-F5344CB8AC3E}">
        <p14:creationId xmlns:p14="http://schemas.microsoft.com/office/powerpoint/2010/main" val="12629707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F69657-7468-B6B4-B9CC-EC6124F756C2}"/>
              </a:ext>
            </a:extLst>
          </p:cNvPr>
          <p:cNvSpPr>
            <a:spLocks noGrp="1"/>
          </p:cNvSpPr>
          <p:nvPr>
            <p:ph type="title"/>
          </p:nvPr>
        </p:nvSpPr>
        <p:spPr>
          <a:xfrm>
            <a:off x="457199" y="256478"/>
            <a:ext cx="11734800" cy="482368"/>
          </a:xfrm>
        </p:spPr>
        <p:txBody>
          <a:bodyPr>
            <a:normAutofit fontScale="90000"/>
          </a:bodyPr>
          <a:lstStyle/>
          <a:p>
            <a:r>
              <a:rPr lang="ru-RU" sz="3600" b="1" dirty="0"/>
              <a:t>Статья 112 </a:t>
            </a:r>
            <a:r>
              <a:rPr lang="ru-RU" sz="2000" b="1" i="1" dirty="0"/>
              <a:t>(в ред. Федерального закона 154-ФЗ от 28.04.2023 (действует с 09.05.2023)</a:t>
            </a:r>
          </a:p>
        </p:txBody>
      </p:sp>
      <p:sp>
        <p:nvSpPr>
          <p:cNvPr id="3" name="Объект 2">
            <a:extLst>
              <a:ext uri="{FF2B5EF4-FFF2-40B4-BE49-F238E27FC236}">
                <a16:creationId xmlns:a16="http://schemas.microsoft.com/office/drawing/2014/main" id="{0B77E298-7C8A-65A2-B0AB-1EDDA4E8E1B1}"/>
              </a:ext>
            </a:extLst>
          </p:cNvPr>
          <p:cNvSpPr>
            <a:spLocks noGrp="1"/>
          </p:cNvSpPr>
          <p:nvPr>
            <p:ph idx="1"/>
          </p:nvPr>
        </p:nvSpPr>
        <p:spPr>
          <a:xfrm>
            <a:off x="457199" y="1125966"/>
            <a:ext cx="11296185" cy="5593616"/>
          </a:xfrm>
        </p:spPr>
        <p:txBody>
          <a:bodyPr>
            <a:noAutofit/>
          </a:bodyPr>
          <a:lstStyle/>
          <a:p>
            <a:pPr marL="0" marR="0" lvl="0" indent="0" algn="l" defTabSz="914400" rtl="0" eaLnBrk="1" fontAlgn="auto" latinLnBrk="0" hangingPunct="1">
              <a:lnSpc>
                <a:spcPct val="100000"/>
              </a:lnSpc>
              <a:spcBef>
                <a:spcPts val="0"/>
              </a:spcBef>
              <a:spcAft>
                <a:spcPts val="0"/>
              </a:spcAft>
              <a:buClrTx/>
              <a:buSzTx/>
              <a:buNone/>
              <a:tabLst/>
              <a:defRPr/>
            </a:pPr>
            <a:r>
              <a:rPr kumimoji="0" lang="ru-RU" sz="1800" i="0" u="none" strike="noStrike" kern="1200" cap="none" spc="0" normalizeH="0" baseline="0" noProof="0" dirty="0">
                <a:ln>
                  <a:noFill/>
                </a:ln>
                <a:solidFill>
                  <a:srgbClr val="22272F"/>
                </a:solidFill>
                <a:effectLst/>
                <a:uLnTx/>
                <a:uFillTx/>
                <a:ea typeface="+mn-ea"/>
                <a:cs typeface="+mn-cs"/>
              </a:rPr>
              <a:t>56. </a:t>
            </a:r>
            <a:r>
              <a:rPr kumimoji="0" lang="ru-RU" sz="1800" b="1" i="0" u="none" strike="noStrike" kern="1200" cap="none" spc="0" normalizeH="0" baseline="0" noProof="0" dirty="0">
                <a:ln>
                  <a:noFill/>
                </a:ln>
                <a:solidFill>
                  <a:srgbClr val="FF0000"/>
                </a:solidFill>
                <a:effectLst/>
                <a:uLnTx/>
                <a:uFillTx/>
                <a:ea typeface="+mn-ea"/>
                <a:cs typeface="+mn-cs"/>
              </a:rPr>
              <a:t>До 1 января 2025 года </a:t>
            </a:r>
            <a:r>
              <a:rPr kumimoji="0" lang="ru-RU" sz="1800" i="0" u="none" strike="sngStrike" kern="1200" cap="none" spc="0" normalizeH="0" baseline="0" noProof="0" dirty="0">
                <a:ln>
                  <a:noFill/>
                </a:ln>
                <a:effectLst/>
                <a:uLnTx/>
                <a:uFillTx/>
                <a:ea typeface="+mn-ea"/>
                <a:cs typeface="+mn-cs"/>
              </a:rPr>
              <a:t>2024</a:t>
            </a:r>
            <a:r>
              <a:rPr kumimoji="0" lang="ru-RU" sz="1800" b="1" i="0" u="none" strike="noStrike" kern="1200" cap="none" spc="0" normalizeH="0" baseline="0" noProof="0" dirty="0">
                <a:ln>
                  <a:noFill/>
                </a:ln>
                <a:solidFill>
                  <a:srgbClr val="FF0000"/>
                </a:solidFill>
                <a:effectLst/>
                <a:uLnTx/>
                <a:uFillTx/>
                <a:ea typeface="+mn-ea"/>
                <a:cs typeface="+mn-cs"/>
              </a:rPr>
              <a:t> </a:t>
            </a:r>
            <a:r>
              <a:rPr kumimoji="0" lang="ru-RU" sz="1800" i="0" u="none" strike="noStrike" kern="1200" cap="none" spc="0" normalizeH="0" baseline="0" noProof="0" dirty="0">
                <a:ln>
                  <a:noFill/>
                </a:ln>
                <a:solidFill>
                  <a:srgbClr val="22272F"/>
                </a:solidFill>
                <a:effectLst/>
                <a:uLnTx/>
                <a:uFillTx/>
                <a:ea typeface="+mn-ea"/>
                <a:cs typeface="+mn-cs"/>
              </a:rPr>
              <a:t>предметом контракта может быть одновременно подготовка проектной документации и (или) выполнение инженерных изысканий, выполнение работ по строительству, реконструкции и (или) капитальному ремонту объекта капитального строительства.</a:t>
            </a:r>
          </a:p>
          <a:p>
            <a:endParaRPr lang="ru-RU" sz="1800" dirty="0">
              <a:solidFill>
                <a:srgbClr val="FF0000"/>
              </a:solidFill>
            </a:endParaRPr>
          </a:p>
          <a:p>
            <a:r>
              <a:rPr lang="ru-RU" sz="1800" b="1" dirty="0">
                <a:solidFill>
                  <a:srgbClr val="FF0000"/>
                </a:solidFill>
              </a:rPr>
              <a:t>Новая часть 61.1. </a:t>
            </a:r>
            <a:r>
              <a:rPr lang="ru-RU" sz="1800" dirty="0"/>
              <a:t>В контракт, указанный в части 56 настоящей статьи, могут быть включены следующие условия:</a:t>
            </a:r>
          </a:p>
          <a:p>
            <a:r>
              <a:rPr lang="ru-RU" sz="1800" dirty="0"/>
              <a:t>1) о размере  аванса в отношении этапов исполнения контракта, предусматривающих выполнение работ по подготовке проектной документации и (или) выполнению инженерных изысканий, равном нулю;</a:t>
            </a:r>
          </a:p>
          <a:p>
            <a:r>
              <a:rPr lang="ru-RU" sz="1800" dirty="0"/>
              <a:t>2) о размере аванса в отношении этапов исполнения контракта, предусматривающих выполнение работ по подготовке проектной документации и (или) выполнению инженерных изысканий, поставку предусмотренного проектной документацией объекта капитального строительства оборудования, необходимого для обеспечения эксплуатации объекта капитального строительства (в случае, если поставка данного оборудования предусмотрена контрактом), в размере меньшем, чем в отношении этапов исполнения контракта, предусматривающих выполнение работ по строительству, реконструкции и (или) капитальному ремонту объекта капитального строительства.»;</a:t>
            </a:r>
          </a:p>
        </p:txBody>
      </p:sp>
    </p:spTree>
    <p:extLst>
      <p:ext uri="{BB962C8B-B14F-4D97-AF65-F5344CB8AC3E}">
        <p14:creationId xmlns:p14="http://schemas.microsoft.com/office/powerpoint/2010/main" val="40340115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F69657-7468-B6B4-B9CC-EC6124F756C2}"/>
              </a:ext>
            </a:extLst>
          </p:cNvPr>
          <p:cNvSpPr>
            <a:spLocks noGrp="1"/>
          </p:cNvSpPr>
          <p:nvPr>
            <p:ph type="title"/>
          </p:nvPr>
        </p:nvSpPr>
        <p:spPr>
          <a:xfrm>
            <a:off x="457200" y="365126"/>
            <a:ext cx="11734800" cy="482368"/>
          </a:xfrm>
        </p:spPr>
        <p:txBody>
          <a:bodyPr>
            <a:normAutofit fontScale="90000"/>
          </a:bodyPr>
          <a:lstStyle/>
          <a:p>
            <a:r>
              <a:rPr kumimoji="0" lang="ru-RU" sz="3600" b="1" i="0" u="none" strike="noStrike" kern="1200" cap="none" spc="0" normalizeH="0" baseline="0" noProof="0" dirty="0">
                <a:ln>
                  <a:noFill/>
                </a:ln>
                <a:solidFill>
                  <a:prstClr val="black"/>
                </a:solidFill>
                <a:effectLst/>
                <a:uLnTx/>
                <a:uFillTx/>
                <a:latin typeface="Calibri Light"/>
                <a:ea typeface="+mj-ea"/>
                <a:cs typeface="+mj-cs"/>
              </a:rPr>
              <a:t>Статья 112 </a:t>
            </a:r>
            <a:r>
              <a:rPr kumimoji="0" lang="ru-RU" sz="2000" b="1" i="1" u="none" strike="noStrike" kern="1200" cap="none" spc="0" normalizeH="0" baseline="0" noProof="0" dirty="0">
                <a:ln>
                  <a:noFill/>
                </a:ln>
                <a:solidFill>
                  <a:prstClr val="black"/>
                </a:solidFill>
                <a:effectLst/>
                <a:uLnTx/>
                <a:uFillTx/>
                <a:latin typeface="Calibri Light"/>
                <a:ea typeface="+mj-ea"/>
                <a:cs typeface="+mj-cs"/>
              </a:rPr>
              <a:t>(в ред. Федерального закона 154-ФЗ от 28.04.2023 (действует с 09.05.2023)</a:t>
            </a:r>
            <a:endParaRPr lang="ru-RU" sz="3200" b="1" dirty="0">
              <a:solidFill>
                <a:srgbClr val="FF0000"/>
              </a:solidFill>
            </a:endParaRPr>
          </a:p>
        </p:txBody>
      </p:sp>
      <p:sp>
        <p:nvSpPr>
          <p:cNvPr id="3" name="Объект 2">
            <a:extLst>
              <a:ext uri="{FF2B5EF4-FFF2-40B4-BE49-F238E27FC236}">
                <a16:creationId xmlns:a16="http://schemas.microsoft.com/office/drawing/2014/main" id="{0B77E298-7C8A-65A2-B0AB-1EDDA4E8E1B1}"/>
              </a:ext>
            </a:extLst>
          </p:cNvPr>
          <p:cNvSpPr>
            <a:spLocks noGrp="1"/>
          </p:cNvSpPr>
          <p:nvPr>
            <p:ph idx="1"/>
          </p:nvPr>
        </p:nvSpPr>
        <p:spPr>
          <a:xfrm>
            <a:off x="457199" y="1226634"/>
            <a:ext cx="11296185" cy="5374888"/>
          </a:xfrm>
        </p:spPr>
        <p:txBody>
          <a:bodyPr>
            <a:normAutofit/>
          </a:bodyPr>
          <a:lstStyle/>
          <a:p>
            <a:pPr marL="0" indent="0">
              <a:buNone/>
            </a:pPr>
            <a:r>
              <a:rPr lang="ru-RU" sz="1800" dirty="0"/>
              <a:t>63.1. </a:t>
            </a:r>
            <a:r>
              <a:rPr lang="ru-RU" sz="1800" strike="sngStrike" dirty="0"/>
              <a:t>До 1 января 2024 года </a:t>
            </a:r>
            <a:r>
              <a:rPr lang="ru-RU" sz="1800" dirty="0"/>
              <a:t> </a:t>
            </a:r>
            <a:r>
              <a:rPr lang="ru-RU" sz="1800" b="1" dirty="0">
                <a:solidFill>
                  <a:srgbClr val="FF0000"/>
                </a:solidFill>
              </a:rPr>
              <a:t>До 1 января 2025 года </a:t>
            </a:r>
            <a:r>
              <a:rPr lang="ru-RU" sz="1800" dirty="0"/>
              <a:t>в случае, если проектной документацией объекта капитального строительства предусмотрено оборудование, необходимое для обеспечения эксплуатации такого объекта, предметом контракта наряду с выполнением работ по строительству, реконструкции и (или) капитальному ремонту объекта капитального строительства может являться поставка данного оборудования. В контракте должны быть указаны раздельно:</a:t>
            </a:r>
          </a:p>
          <a:p>
            <a:endParaRPr lang="ru-RU" sz="1800" dirty="0"/>
          </a:p>
          <a:p>
            <a:r>
              <a:rPr lang="ru-RU" sz="1800" dirty="0"/>
              <a:t>1) стоимость работ по строительству, реконструкции и (или) капитальному ремонту объекта капитального строительства;</a:t>
            </a:r>
          </a:p>
          <a:p>
            <a:endParaRPr lang="ru-RU" sz="1800" dirty="0"/>
          </a:p>
          <a:p>
            <a:r>
              <a:rPr lang="ru-RU" sz="1800" dirty="0"/>
              <a:t>2) стоимость поставки предусмотренного проектной документацией объекта капитального строительства оборудования, необходимого для обеспечения эксплуатации такого объекта капитального строительства.</a:t>
            </a:r>
          </a:p>
        </p:txBody>
      </p:sp>
    </p:spTree>
    <p:extLst>
      <p:ext uri="{BB962C8B-B14F-4D97-AF65-F5344CB8AC3E}">
        <p14:creationId xmlns:p14="http://schemas.microsoft.com/office/powerpoint/2010/main" val="23410993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F3523AB-379D-FCF7-1660-07DB6EEED574}"/>
              </a:ext>
            </a:extLst>
          </p:cNvPr>
          <p:cNvSpPr>
            <a:spLocks noGrp="1"/>
          </p:cNvSpPr>
          <p:nvPr>
            <p:ph type="title"/>
          </p:nvPr>
        </p:nvSpPr>
        <p:spPr>
          <a:xfrm>
            <a:off x="838200" y="0"/>
            <a:ext cx="10515600" cy="1325563"/>
          </a:xfrm>
        </p:spPr>
        <p:txBody>
          <a:bodyPr/>
          <a:lstStyle/>
          <a:p>
            <a:r>
              <a:rPr lang="ru-RU" sz="3200" dirty="0"/>
              <a:t>Статья 112  </a:t>
            </a:r>
            <a:r>
              <a:rPr lang="ru-RU" sz="1800" b="1" i="1" dirty="0">
                <a:solidFill>
                  <a:srgbClr val="00B050"/>
                </a:solidFill>
              </a:rPr>
              <a:t>(в ред. </a:t>
            </a:r>
            <a:r>
              <a:rPr kumimoji="0" lang="ru-RU" sz="1800" b="1" i="1" u="none" strike="noStrike" kern="1200" cap="none" spc="0" normalizeH="0" baseline="0" noProof="0" dirty="0">
                <a:ln>
                  <a:noFill/>
                </a:ln>
                <a:solidFill>
                  <a:srgbClr val="00B050"/>
                </a:solidFill>
                <a:effectLst/>
                <a:uLnTx/>
                <a:uFillTx/>
                <a:ea typeface="+mj-ea"/>
                <a:cs typeface="+mj-cs"/>
              </a:rPr>
              <a:t>Федерального закона от 25 декабря 2023 г. N 625-ФЗ – с 25.12.2023) </a:t>
            </a:r>
            <a:endParaRPr lang="ru-RU" sz="1800" b="1" i="1" dirty="0"/>
          </a:p>
        </p:txBody>
      </p:sp>
      <p:sp>
        <p:nvSpPr>
          <p:cNvPr id="3" name="Объект 2">
            <a:extLst>
              <a:ext uri="{FF2B5EF4-FFF2-40B4-BE49-F238E27FC236}">
                <a16:creationId xmlns:a16="http://schemas.microsoft.com/office/drawing/2014/main" id="{6F4CBD3D-FCAD-7699-8A06-AD676F237D58}"/>
              </a:ext>
            </a:extLst>
          </p:cNvPr>
          <p:cNvSpPr>
            <a:spLocks noGrp="1"/>
          </p:cNvSpPr>
          <p:nvPr>
            <p:ph idx="1"/>
          </p:nvPr>
        </p:nvSpPr>
        <p:spPr>
          <a:xfrm>
            <a:off x="695587" y="1253331"/>
            <a:ext cx="10515600" cy="4351338"/>
          </a:xfrm>
        </p:spPr>
        <p:txBody>
          <a:bodyPr>
            <a:normAutofit/>
          </a:bodyPr>
          <a:lstStyle/>
          <a:p>
            <a:r>
              <a:rPr lang="ru-RU" sz="2000" dirty="0"/>
              <a:t>64.1. </a:t>
            </a:r>
            <a:r>
              <a:rPr lang="ru-RU" sz="2000" dirty="0">
                <a:solidFill>
                  <a:srgbClr val="FF0000"/>
                </a:solidFill>
              </a:rPr>
              <a:t>До 31 декабря 2024 </a:t>
            </a:r>
            <a:r>
              <a:rPr lang="ru-RU" sz="2000" strike="sngStrike" dirty="0"/>
              <a:t>2023 </a:t>
            </a:r>
            <a:r>
              <a:rPr lang="ru-RU" sz="2000" dirty="0">
                <a:solidFill>
                  <a:srgbClr val="FF0000"/>
                </a:solidFill>
              </a:rPr>
              <a:t>года </a:t>
            </a:r>
            <a:r>
              <a:rPr lang="ru-RU" sz="2000" dirty="0"/>
              <a:t>заказчик вправе не устанавливать требование обеспечения исполнения контракта, обеспечения гарантийных обязательств в извещении об осуществлении закупки, приглашении, документации о закупке (в случае, если настоящим Федеральным законом предусмотрена документация о закупке), проекте контракта. Положения настоящей части не применяются, если контрактом предусмотрена выплата аванса и при этом расчеты в части аванса не подлежат казначейскому сопровождению.</a:t>
            </a:r>
          </a:p>
        </p:txBody>
      </p:sp>
    </p:spTree>
    <p:extLst>
      <p:ext uri="{BB962C8B-B14F-4D97-AF65-F5344CB8AC3E}">
        <p14:creationId xmlns:p14="http://schemas.microsoft.com/office/powerpoint/2010/main" val="16292541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C9B0ED8-E5D8-3019-4B25-A4CD6879D261}"/>
              </a:ext>
            </a:extLst>
          </p:cNvPr>
          <p:cNvSpPr>
            <a:spLocks noGrp="1"/>
          </p:cNvSpPr>
          <p:nvPr>
            <p:ph idx="1"/>
          </p:nvPr>
        </p:nvSpPr>
        <p:spPr>
          <a:xfrm>
            <a:off x="922090" y="1630835"/>
            <a:ext cx="10515600" cy="2175669"/>
          </a:xfrm>
        </p:spPr>
        <p:txBody>
          <a:bodyPr>
            <a:normAutofit fontScale="70000" lnSpcReduction="20000"/>
          </a:bodyPr>
          <a:lstStyle/>
          <a:p>
            <a:r>
              <a:rPr lang="ru-RU" dirty="0"/>
              <a:t>65.1. По соглашению сторон допускается изменение существенных условий контракта, заключенного </a:t>
            </a:r>
            <a:r>
              <a:rPr lang="ru-RU" dirty="0">
                <a:solidFill>
                  <a:srgbClr val="FF0000"/>
                </a:solidFill>
              </a:rPr>
              <a:t>до 1 января 2025  </a:t>
            </a:r>
            <a:r>
              <a:rPr lang="ru-RU" strike="sngStrike" dirty="0"/>
              <a:t>2024</a:t>
            </a:r>
            <a:r>
              <a:rPr lang="ru-RU" dirty="0">
                <a:solidFill>
                  <a:srgbClr val="FF0000"/>
                </a:solidFill>
              </a:rPr>
              <a:t> </a:t>
            </a:r>
            <a:r>
              <a:rPr lang="ru-RU" dirty="0"/>
              <a:t>года, если при исполнении такого контракта возникли независящие от сторон контракта обстоятельства, влекущие невозможность его исполнения. Предусмотренное настоящей частью изменение осуществляется с соблюдением положений частей 1.3 - 1.6 статьи 95 настоящего Федерального закона на основании решения Правительства Российской Федерации, высшего исполнительного органа государственной власти субъекта Российской Федерации, местной администрации при осуществлении закупки для федеральных нужд, нужд субъекта Российской Федерации, муниципальных нужд соответственно.</a:t>
            </a:r>
          </a:p>
          <a:p>
            <a:endParaRPr lang="ru-RU" dirty="0"/>
          </a:p>
          <a:p>
            <a:endParaRPr lang="ru-RU" dirty="0"/>
          </a:p>
          <a:p>
            <a:endParaRPr lang="ru-RU" dirty="0"/>
          </a:p>
        </p:txBody>
      </p:sp>
      <p:sp>
        <p:nvSpPr>
          <p:cNvPr id="4" name="TextBox 3">
            <a:extLst>
              <a:ext uri="{FF2B5EF4-FFF2-40B4-BE49-F238E27FC236}">
                <a16:creationId xmlns:a16="http://schemas.microsoft.com/office/drawing/2014/main" id="{892E982E-167F-0420-4867-C60C7F4A7AAF}"/>
              </a:ext>
            </a:extLst>
          </p:cNvPr>
          <p:cNvSpPr txBox="1"/>
          <p:nvPr/>
        </p:nvSpPr>
        <p:spPr>
          <a:xfrm>
            <a:off x="838200" y="342429"/>
            <a:ext cx="10663106" cy="584775"/>
          </a:xfrm>
          <a:prstGeom prst="rect">
            <a:avLst/>
          </a:prstGeom>
          <a:noFill/>
        </p:spPr>
        <p:txBody>
          <a:bodyPr wrap="square">
            <a:spAutoFit/>
          </a:bodyPr>
          <a:lstStyle/>
          <a:p>
            <a:r>
              <a:rPr kumimoji="0" lang="ru-RU" sz="3200" b="0" i="0" u="none" strike="noStrike" kern="1200" cap="none" spc="0" normalizeH="0" baseline="0" noProof="0" dirty="0">
                <a:ln>
                  <a:noFill/>
                </a:ln>
                <a:solidFill>
                  <a:prstClr val="black"/>
                </a:solidFill>
                <a:effectLst/>
                <a:uLnTx/>
                <a:uFillTx/>
                <a:latin typeface="Calibri Light"/>
                <a:ea typeface="+mj-ea"/>
                <a:cs typeface="+mj-cs"/>
              </a:rPr>
              <a:t>Статья 112  </a:t>
            </a:r>
            <a:r>
              <a:rPr kumimoji="0" lang="ru-RU" sz="1800" b="1" i="1" u="none" strike="noStrike" kern="1200" cap="none" spc="0" normalizeH="0" baseline="0" noProof="0" dirty="0">
                <a:ln>
                  <a:noFill/>
                </a:ln>
                <a:solidFill>
                  <a:srgbClr val="00B050"/>
                </a:solidFill>
                <a:effectLst/>
                <a:uLnTx/>
                <a:uFillTx/>
                <a:latin typeface="Calibri Light"/>
                <a:ea typeface="+mj-ea"/>
                <a:cs typeface="+mj-cs"/>
              </a:rPr>
              <a:t>(в ред. Федерального закона от 25 декабря 2023 г. N 625-ФЗ – с 25.12.2023) </a:t>
            </a:r>
            <a:endParaRPr lang="ru-RU" dirty="0"/>
          </a:p>
        </p:txBody>
      </p:sp>
    </p:spTree>
    <p:extLst>
      <p:ext uri="{BB962C8B-B14F-4D97-AF65-F5344CB8AC3E}">
        <p14:creationId xmlns:p14="http://schemas.microsoft.com/office/powerpoint/2010/main" val="24039427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2E2BB3A-36B9-8C2B-392D-00D3B8D1B187}"/>
              </a:ext>
            </a:extLst>
          </p:cNvPr>
          <p:cNvSpPr>
            <a:spLocks noGrp="1"/>
          </p:cNvSpPr>
          <p:nvPr>
            <p:ph idx="1"/>
          </p:nvPr>
        </p:nvSpPr>
        <p:spPr>
          <a:xfrm>
            <a:off x="360727" y="1472574"/>
            <a:ext cx="11283192" cy="5146340"/>
          </a:xfrm>
        </p:spPr>
        <p:txBody>
          <a:bodyPr>
            <a:normAutofit fontScale="70000" lnSpcReduction="20000"/>
          </a:bodyPr>
          <a:lstStyle/>
          <a:p>
            <a:r>
              <a:rPr lang="ru-RU" dirty="0"/>
              <a:t>65.2. </a:t>
            </a:r>
            <a:r>
              <a:rPr lang="ru-RU" dirty="0">
                <a:solidFill>
                  <a:srgbClr val="FF0000"/>
                </a:solidFill>
              </a:rPr>
              <a:t>До 31 декабря 2024 </a:t>
            </a:r>
            <a:r>
              <a:rPr lang="ru-RU" strike="sngStrike" dirty="0"/>
              <a:t>2023</a:t>
            </a:r>
            <a:r>
              <a:rPr lang="ru-RU" dirty="0">
                <a:solidFill>
                  <a:srgbClr val="FF0000"/>
                </a:solidFill>
              </a:rPr>
              <a:t> года </a:t>
            </a:r>
            <a:r>
              <a:rPr lang="ru-RU" dirty="0"/>
              <a:t>по соглашению сторон допускается изменение существенных условий контракта, предметом которого является поставка лекарственных препаратов, медицинских изделий, расходных материалов, если по предложению заказчика увеличивается предусмотренное контрактом количество таких препаратов, изделий, материалов не более чем на тридцать процентов или уменьшается предусмотренное контрактом количество таких препаратов, изделий, материалов не более чем на тридцать процентов. </a:t>
            </a:r>
          </a:p>
          <a:p>
            <a:r>
              <a:rPr lang="ru-RU" dirty="0"/>
              <a:t>При этом по соглашению сторон допускается изменение с учетом положений бюджетного законодательства Российской Федерации цены контракта пропорционально дополнительному количеству лекарственных препаратов, медицинских изделий, расходных материалов исходя из установленной в контракте цены единицы таких препаратов, изделий, материалов, но не более чем на тридцать процентов цены контракта. При уменьшении предусмотренных контрактом количества лекарственных препаратов, медицинских изделий, расходных материалов стороны контракта обязаны уменьшить цену контракта исходя из цены единицы таких препаратов, изделий, материалов. Цена единицы дополнительно поставляемых лекарственных препаратов, медицинских изделий, расходных материалов или цена единицы таких препаратов, изделий, материалов при уменьшении предусмотренного контрактом количества таких препаратов, изделий, материалов должна определяться как частное от деления первоначальной цены контракта на предусмотренное в контракте количество лекарственных препаратов, медицинских изделий, расходных материалов.</a:t>
            </a:r>
          </a:p>
        </p:txBody>
      </p:sp>
      <p:pic>
        <p:nvPicPr>
          <p:cNvPr id="6" name="Рисунок 5">
            <a:extLst>
              <a:ext uri="{FF2B5EF4-FFF2-40B4-BE49-F238E27FC236}">
                <a16:creationId xmlns:a16="http://schemas.microsoft.com/office/drawing/2014/main" id="{98027863-7D5C-A8C1-FD61-A32A52A90FB4}"/>
              </a:ext>
            </a:extLst>
          </p:cNvPr>
          <p:cNvPicPr>
            <a:picLocks noChangeAspect="1"/>
          </p:cNvPicPr>
          <p:nvPr/>
        </p:nvPicPr>
        <p:blipFill>
          <a:blip r:embed="rId2"/>
          <a:stretch>
            <a:fillRect/>
          </a:stretch>
        </p:blipFill>
        <p:spPr>
          <a:xfrm>
            <a:off x="822581" y="138548"/>
            <a:ext cx="10821338" cy="859611"/>
          </a:xfrm>
          <a:prstGeom prst="rect">
            <a:avLst/>
          </a:prstGeom>
        </p:spPr>
      </p:pic>
    </p:spTree>
    <p:extLst>
      <p:ext uri="{BB962C8B-B14F-4D97-AF65-F5344CB8AC3E}">
        <p14:creationId xmlns:p14="http://schemas.microsoft.com/office/powerpoint/2010/main" val="27011663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36E00C2-1C3D-728B-DFF4-573664F3D1F5}"/>
              </a:ext>
            </a:extLst>
          </p:cNvPr>
          <p:cNvSpPr>
            <a:spLocks noGrp="1"/>
          </p:cNvSpPr>
          <p:nvPr>
            <p:ph idx="1"/>
          </p:nvPr>
        </p:nvSpPr>
        <p:spPr>
          <a:xfrm>
            <a:off x="838200" y="1481677"/>
            <a:ext cx="10515600" cy="1118909"/>
          </a:xfrm>
        </p:spPr>
        <p:txBody>
          <a:bodyPr>
            <a:normAutofit fontScale="92500" lnSpcReduction="10000"/>
          </a:bodyPr>
          <a:lstStyle/>
          <a:p>
            <a:r>
              <a:rPr lang="ru-RU" sz="2000" dirty="0"/>
              <a:t>65.3. </a:t>
            </a:r>
            <a:r>
              <a:rPr lang="ru-RU" sz="2000" dirty="0">
                <a:solidFill>
                  <a:srgbClr val="FF0000"/>
                </a:solidFill>
              </a:rPr>
              <a:t>До 31 декабря 2024 </a:t>
            </a:r>
            <a:r>
              <a:rPr lang="ru-RU" sz="2000" strike="sngStrike" dirty="0"/>
              <a:t>2023</a:t>
            </a:r>
            <a:r>
              <a:rPr lang="ru-RU" sz="2000" dirty="0"/>
              <a:t> года по соглашению сторон допускается изменение существенных условий контракта, заключенного с единственным поставщиком (подрядчиком, исполнителем) в соответствии с пунктами 3, 40, 41, 46, 52, 56, 59 и 62 части 1 статьи 93 настоящего Федерального закона.</a:t>
            </a:r>
          </a:p>
          <a:p>
            <a:endParaRPr lang="ru-RU" sz="2000" dirty="0"/>
          </a:p>
          <a:p>
            <a:endParaRPr lang="ru-RU" sz="2000" dirty="0"/>
          </a:p>
        </p:txBody>
      </p:sp>
      <p:pic>
        <p:nvPicPr>
          <p:cNvPr id="6" name="Рисунок 5">
            <a:extLst>
              <a:ext uri="{FF2B5EF4-FFF2-40B4-BE49-F238E27FC236}">
                <a16:creationId xmlns:a16="http://schemas.microsoft.com/office/drawing/2014/main" id="{B5938329-9294-2C32-0269-10296A92A4CD}"/>
              </a:ext>
            </a:extLst>
          </p:cNvPr>
          <p:cNvPicPr>
            <a:picLocks noChangeAspect="1"/>
          </p:cNvPicPr>
          <p:nvPr/>
        </p:nvPicPr>
        <p:blipFill>
          <a:blip r:embed="rId2"/>
          <a:stretch>
            <a:fillRect/>
          </a:stretch>
        </p:blipFill>
        <p:spPr>
          <a:xfrm>
            <a:off x="995724" y="251231"/>
            <a:ext cx="10821338" cy="859611"/>
          </a:xfrm>
          <a:prstGeom prst="rect">
            <a:avLst/>
          </a:prstGeom>
        </p:spPr>
      </p:pic>
    </p:spTree>
    <p:extLst>
      <p:ext uri="{BB962C8B-B14F-4D97-AF65-F5344CB8AC3E}">
        <p14:creationId xmlns:p14="http://schemas.microsoft.com/office/powerpoint/2010/main" val="19580693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7D65A44-D73A-B2EA-2C86-1C256BCF454D}"/>
              </a:ext>
            </a:extLst>
          </p:cNvPr>
          <p:cNvSpPr>
            <a:spLocks noGrp="1"/>
          </p:cNvSpPr>
          <p:nvPr>
            <p:ph idx="1"/>
          </p:nvPr>
        </p:nvSpPr>
        <p:spPr>
          <a:xfrm>
            <a:off x="838200" y="1339064"/>
            <a:ext cx="10515600" cy="1731307"/>
          </a:xfrm>
        </p:spPr>
        <p:txBody>
          <a:bodyPr>
            <a:normAutofit fontScale="70000" lnSpcReduction="20000"/>
          </a:bodyPr>
          <a:lstStyle/>
          <a:p>
            <a:r>
              <a:rPr lang="ru-RU" dirty="0"/>
              <a:t>71. Установить, что в 2022, 2023 </a:t>
            </a:r>
            <a:r>
              <a:rPr lang="ru-RU" dirty="0">
                <a:solidFill>
                  <a:srgbClr val="FF0000"/>
                </a:solidFill>
              </a:rPr>
              <a:t>и 2024  </a:t>
            </a:r>
            <a:r>
              <a:rPr lang="ru-RU" dirty="0"/>
              <a:t>годах</a:t>
            </a:r>
            <a:r>
              <a:rPr lang="ru-RU" dirty="0">
                <a:solidFill>
                  <a:srgbClr val="FF0000"/>
                </a:solidFill>
              </a:rPr>
              <a:t> </a:t>
            </a:r>
            <a:r>
              <a:rPr lang="ru-RU" dirty="0"/>
              <a:t>при определении заказчиками из числа федеральных органов исполнительной власти или органов исполнительной власти субъектов Российской Федерации, подведомственных им государственных учреждений или государственных унитарных предприятий, а также муниципальных медицинских организаций объема закупок, предусмотренного </a:t>
            </a:r>
            <a:r>
              <a:rPr lang="ru-RU" b="1" dirty="0"/>
              <a:t>частью 1 статьи 30 </a:t>
            </a:r>
            <a:r>
              <a:rPr lang="ru-RU" dirty="0"/>
              <a:t>настоящего Федерального закона, в расчет совокупного годового объема закупок не включаются закупки лекарственных препаратов для медицинского применения и медицинских изделий.</a:t>
            </a:r>
          </a:p>
          <a:p>
            <a:endParaRPr lang="ru-RU" dirty="0"/>
          </a:p>
          <a:p>
            <a:endParaRPr lang="ru-RU" dirty="0"/>
          </a:p>
        </p:txBody>
      </p:sp>
      <p:pic>
        <p:nvPicPr>
          <p:cNvPr id="7" name="Рисунок 6">
            <a:extLst>
              <a:ext uri="{FF2B5EF4-FFF2-40B4-BE49-F238E27FC236}">
                <a16:creationId xmlns:a16="http://schemas.microsoft.com/office/drawing/2014/main" id="{DD98DEC6-7325-9D30-80D3-B52EE48B55DC}"/>
              </a:ext>
            </a:extLst>
          </p:cNvPr>
          <p:cNvPicPr>
            <a:picLocks noChangeAspect="1"/>
          </p:cNvPicPr>
          <p:nvPr/>
        </p:nvPicPr>
        <p:blipFill>
          <a:blip r:embed="rId2"/>
          <a:stretch>
            <a:fillRect/>
          </a:stretch>
        </p:blipFill>
        <p:spPr>
          <a:xfrm>
            <a:off x="1129947" y="155326"/>
            <a:ext cx="10821338" cy="859611"/>
          </a:xfrm>
          <a:prstGeom prst="rect">
            <a:avLst/>
          </a:prstGeom>
        </p:spPr>
      </p:pic>
    </p:spTree>
    <p:extLst>
      <p:ext uri="{BB962C8B-B14F-4D97-AF65-F5344CB8AC3E}">
        <p14:creationId xmlns:p14="http://schemas.microsoft.com/office/powerpoint/2010/main" val="2046361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541243-3D25-66A0-ABD9-A90D892A17D4}"/>
              </a:ext>
            </a:extLst>
          </p:cNvPr>
          <p:cNvSpPr>
            <a:spLocks noGrp="1"/>
          </p:cNvSpPr>
          <p:nvPr>
            <p:ph type="title"/>
          </p:nvPr>
        </p:nvSpPr>
        <p:spPr>
          <a:xfrm>
            <a:off x="653642" y="276837"/>
            <a:ext cx="10515600" cy="3152163"/>
          </a:xfrm>
        </p:spPr>
        <p:txBody>
          <a:bodyPr>
            <a:normAutofit/>
          </a:bodyPr>
          <a:lstStyle/>
          <a:p>
            <a:r>
              <a:rPr lang="ru-RU" sz="3600" b="1" dirty="0"/>
              <a:t>В тексте 44-ФЗ</a:t>
            </a:r>
            <a:br>
              <a:rPr lang="ru-RU" sz="3600" dirty="0">
                <a:solidFill>
                  <a:srgbClr val="00B050"/>
                </a:solidFill>
              </a:rPr>
            </a:br>
            <a:br>
              <a:rPr lang="ru-RU" sz="3600" dirty="0">
                <a:solidFill>
                  <a:srgbClr val="00B050"/>
                </a:solidFill>
              </a:rPr>
            </a:br>
            <a:r>
              <a:rPr lang="ru-RU" sz="3600" dirty="0">
                <a:solidFill>
                  <a:srgbClr val="00B050"/>
                </a:solidFill>
              </a:rPr>
              <a:t>с 25.12.2023  </a:t>
            </a:r>
            <a:r>
              <a:rPr lang="ru-RU" sz="3600" dirty="0"/>
              <a:t>+   </a:t>
            </a:r>
            <a:r>
              <a:rPr lang="ru-RU" sz="3600" dirty="0">
                <a:solidFill>
                  <a:srgbClr val="00B0F0"/>
                </a:solidFill>
              </a:rPr>
              <a:t>с 01.01.2024  </a:t>
            </a:r>
            <a:r>
              <a:rPr lang="ru-RU" sz="3600" dirty="0"/>
              <a:t>+</a:t>
            </a:r>
            <a:r>
              <a:rPr lang="ru-RU" sz="3600" dirty="0">
                <a:solidFill>
                  <a:srgbClr val="00B0F0"/>
                </a:solidFill>
              </a:rPr>
              <a:t> </a:t>
            </a:r>
            <a:r>
              <a:rPr lang="ru-RU" sz="3600" dirty="0">
                <a:solidFill>
                  <a:schemeClr val="accent6">
                    <a:lumMod val="75000"/>
                  </a:schemeClr>
                </a:solidFill>
              </a:rPr>
              <a:t>с 25.03.2024 </a:t>
            </a:r>
            <a:r>
              <a:rPr lang="ru-RU" sz="3600" dirty="0"/>
              <a:t>+</a:t>
            </a:r>
            <a:r>
              <a:rPr lang="ru-RU" sz="3600" dirty="0">
                <a:solidFill>
                  <a:schemeClr val="accent6">
                    <a:lumMod val="75000"/>
                  </a:schemeClr>
                </a:solidFill>
              </a:rPr>
              <a:t> </a:t>
            </a:r>
            <a:br>
              <a:rPr lang="ru-RU" sz="3600" dirty="0">
                <a:solidFill>
                  <a:schemeClr val="accent6">
                    <a:lumMod val="75000"/>
                  </a:schemeClr>
                </a:solidFill>
              </a:rPr>
            </a:br>
            <a:r>
              <a:rPr lang="ru-RU" sz="3600" dirty="0">
                <a:solidFill>
                  <a:srgbClr val="3111B7"/>
                </a:solidFill>
              </a:rPr>
              <a:t>с 01.04.2024</a:t>
            </a:r>
          </a:p>
        </p:txBody>
      </p:sp>
    </p:spTree>
    <p:extLst>
      <p:ext uri="{BB962C8B-B14F-4D97-AF65-F5344CB8AC3E}">
        <p14:creationId xmlns:p14="http://schemas.microsoft.com/office/powerpoint/2010/main" val="907601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7D65A44-D73A-B2EA-2C86-1C256BCF454D}"/>
              </a:ext>
            </a:extLst>
          </p:cNvPr>
          <p:cNvSpPr>
            <a:spLocks noGrp="1"/>
          </p:cNvSpPr>
          <p:nvPr>
            <p:ph idx="1"/>
          </p:nvPr>
        </p:nvSpPr>
        <p:spPr>
          <a:xfrm>
            <a:off x="494251" y="1313898"/>
            <a:ext cx="10515600" cy="2444370"/>
          </a:xfrm>
        </p:spPr>
        <p:txBody>
          <a:bodyPr>
            <a:normAutofit fontScale="70000" lnSpcReduction="20000"/>
          </a:bodyPr>
          <a:lstStyle/>
          <a:p>
            <a:r>
              <a:rPr lang="ru-RU" dirty="0"/>
              <a:t>72. Установить, что до </a:t>
            </a:r>
            <a:r>
              <a:rPr lang="ru-RU" dirty="0">
                <a:solidFill>
                  <a:srgbClr val="FF0000"/>
                </a:solidFill>
              </a:rPr>
              <a:t>31 декабря 2024 </a:t>
            </a:r>
            <a:r>
              <a:rPr lang="ru-RU" strike="sngStrike" dirty="0"/>
              <a:t>2023 </a:t>
            </a:r>
            <a:r>
              <a:rPr lang="ru-RU" dirty="0">
                <a:solidFill>
                  <a:srgbClr val="FF0000"/>
                </a:solidFill>
              </a:rPr>
              <a:t>года </a:t>
            </a:r>
            <a:r>
              <a:rPr lang="ru-RU" dirty="0"/>
              <a:t>на предусмотренные пунктом 56 части 1 статьи 93 настоящего Федерального закона федеральные органы исполнительной власти, подведомственные им государственные учреждения и государственные унитарные предприятия, на федеральный орган исполнительной власти, осуществляющий закупки для обеспечения федеральных нужд государственных органов, образованных для обеспечения деятельности Президента Российской Федерации, Правительства Российской Федерации, при осуществлении закупок в соответствии с пунктом 4 части 1 статьи 93 настоящего Федерального закона не распространяются ограничения в части предельного размера годового объема таких закупок, составляющего пятьдесят миллионов рублей.</a:t>
            </a:r>
          </a:p>
        </p:txBody>
      </p:sp>
      <p:pic>
        <p:nvPicPr>
          <p:cNvPr id="7" name="Рисунок 6">
            <a:extLst>
              <a:ext uri="{FF2B5EF4-FFF2-40B4-BE49-F238E27FC236}">
                <a16:creationId xmlns:a16="http://schemas.microsoft.com/office/drawing/2014/main" id="{DD98DEC6-7325-9D30-80D3-B52EE48B55DC}"/>
              </a:ext>
            </a:extLst>
          </p:cNvPr>
          <p:cNvPicPr>
            <a:picLocks noChangeAspect="1"/>
          </p:cNvPicPr>
          <p:nvPr/>
        </p:nvPicPr>
        <p:blipFill>
          <a:blip r:embed="rId2"/>
          <a:stretch>
            <a:fillRect/>
          </a:stretch>
        </p:blipFill>
        <p:spPr>
          <a:xfrm>
            <a:off x="1129947" y="155326"/>
            <a:ext cx="10821338" cy="859611"/>
          </a:xfrm>
          <a:prstGeom prst="rect">
            <a:avLst/>
          </a:prstGeom>
        </p:spPr>
      </p:pic>
    </p:spTree>
    <p:extLst>
      <p:ext uri="{BB962C8B-B14F-4D97-AF65-F5344CB8AC3E}">
        <p14:creationId xmlns:p14="http://schemas.microsoft.com/office/powerpoint/2010/main" val="39606481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7D65A44-D73A-B2EA-2C86-1C256BCF454D}"/>
              </a:ext>
            </a:extLst>
          </p:cNvPr>
          <p:cNvSpPr>
            <a:spLocks noGrp="1"/>
          </p:cNvSpPr>
          <p:nvPr>
            <p:ph idx="1"/>
          </p:nvPr>
        </p:nvSpPr>
        <p:spPr>
          <a:xfrm>
            <a:off x="838200" y="1733347"/>
            <a:ext cx="10515600" cy="859611"/>
          </a:xfrm>
        </p:spPr>
        <p:txBody>
          <a:bodyPr>
            <a:normAutofit fontScale="70000" lnSpcReduction="20000"/>
          </a:bodyPr>
          <a:lstStyle/>
          <a:p>
            <a:r>
              <a:rPr lang="ru-RU" dirty="0"/>
              <a:t>75. Установить, что </a:t>
            </a:r>
            <a:r>
              <a:rPr lang="ru-RU" dirty="0">
                <a:solidFill>
                  <a:srgbClr val="FF0000"/>
                </a:solidFill>
              </a:rPr>
              <a:t>до 31 декабря 2026 года </a:t>
            </a:r>
            <a:r>
              <a:rPr lang="ru-RU" dirty="0"/>
              <a:t>не действуют установленные пунктом 1 части 10 статьи 24 настоящего Федерального закона ограничения размера годового объема закупок, осуществляемых путем проведения электронного запроса котировок.</a:t>
            </a:r>
          </a:p>
        </p:txBody>
      </p:sp>
      <p:pic>
        <p:nvPicPr>
          <p:cNvPr id="2" name="Рисунок 1">
            <a:extLst>
              <a:ext uri="{FF2B5EF4-FFF2-40B4-BE49-F238E27FC236}">
                <a16:creationId xmlns:a16="http://schemas.microsoft.com/office/drawing/2014/main" id="{B00339A2-4969-B12C-2C24-EFE86B59D710}"/>
              </a:ext>
            </a:extLst>
          </p:cNvPr>
          <p:cNvPicPr>
            <a:picLocks noChangeAspect="1"/>
          </p:cNvPicPr>
          <p:nvPr/>
        </p:nvPicPr>
        <p:blipFill>
          <a:blip r:embed="rId2"/>
          <a:stretch>
            <a:fillRect/>
          </a:stretch>
        </p:blipFill>
        <p:spPr>
          <a:xfrm>
            <a:off x="303770" y="197271"/>
            <a:ext cx="11888230" cy="859611"/>
          </a:xfrm>
          <a:prstGeom prst="rect">
            <a:avLst/>
          </a:prstGeom>
        </p:spPr>
      </p:pic>
    </p:spTree>
    <p:extLst>
      <p:ext uri="{BB962C8B-B14F-4D97-AF65-F5344CB8AC3E}">
        <p14:creationId xmlns:p14="http://schemas.microsoft.com/office/powerpoint/2010/main" val="27342300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2F996C-72F5-517A-D832-566AAC9525C6}"/>
              </a:ext>
            </a:extLst>
          </p:cNvPr>
          <p:cNvSpPr>
            <a:spLocks noGrp="1"/>
          </p:cNvSpPr>
          <p:nvPr>
            <p:ph type="title"/>
          </p:nvPr>
        </p:nvSpPr>
        <p:spPr>
          <a:xfrm>
            <a:off x="838200" y="-96270"/>
            <a:ext cx="10515600" cy="1325563"/>
          </a:xfrm>
        </p:spPr>
        <p:txBody>
          <a:bodyPr/>
          <a:lstStyle/>
          <a:p>
            <a:r>
              <a:rPr lang="ru-RU" sz="3200" dirty="0"/>
              <a:t>Статья 112 </a:t>
            </a:r>
            <a:r>
              <a:rPr kumimoji="0" lang="ru-RU" sz="1800" b="1" i="1" u="none" strike="noStrike" kern="1200" cap="none" spc="0" normalizeH="0" baseline="0" noProof="0" dirty="0">
                <a:ln>
                  <a:noFill/>
                </a:ln>
                <a:solidFill>
                  <a:srgbClr val="00B0F0"/>
                </a:solidFill>
                <a:effectLst/>
                <a:uLnTx/>
                <a:uFillTx/>
                <a:latin typeface="Calibri Light"/>
                <a:ea typeface="+mj-ea"/>
                <a:cs typeface="+mj-cs"/>
              </a:rPr>
              <a:t>(в ред. Федерального закона от 25 декабря 2023 г. N 624-ФЗ – с 01.01.2024)</a:t>
            </a:r>
            <a:endParaRPr lang="ru-RU" dirty="0"/>
          </a:p>
        </p:txBody>
      </p:sp>
      <p:sp>
        <p:nvSpPr>
          <p:cNvPr id="3" name="Объект 2">
            <a:extLst>
              <a:ext uri="{FF2B5EF4-FFF2-40B4-BE49-F238E27FC236}">
                <a16:creationId xmlns:a16="http://schemas.microsoft.com/office/drawing/2014/main" id="{1AA8F218-E401-488A-DB40-BF62497D0F8D}"/>
              </a:ext>
            </a:extLst>
          </p:cNvPr>
          <p:cNvSpPr>
            <a:spLocks noGrp="1"/>
          </p:cNvSpPr>
          <p:nvPr>
            <p:ph idx="1"/>
          </p:nvPr>
        </p:nvSpPr>
        <p:spPr>
          <a:xfrm>
            <a:off x="586529" y="889234"/>
            <a:ext cx="11359393" cy="5519956"/>
          </a:xfrm>
        </p:spPr>
        <p:txBody>
          <a:bodyPr>
            <a:normAutofit fontScale="85000" lnSpcReduction="20000"/>
          </a:bodyPr>
          <a:lstStyle/>
          <a:p>
            <a:r>
              <a:rPr lang="ru-RU" sz="2300" b="1" dirty="0">
                <a:solidFill>
                  <a:srgbClr val="FF0000"/>
                </a:solidFill>
              </a:rPr>
              <a:t>дополнить частью 77 </a:t>
            </a:r>
            <a:r>
              <a:rPr lang="ru-RU" sz="2300" dirty="0"/>
              <a:t>следующего содержания:</a:t>
            </a:r>
          </a:p>
          <a:p>
            <a:r>
              <a:rPr lang="ru-RU" sz="2300" dirty="0"/>
              <a:t>«77. До признания в соответствии с Федеральным законом от 6 апреля 2011 года № 63-ФЗ «Об электронной подписи» электронных подписей, созданных в соответствии с нормами права иностранного государства, международными стандартами, соответствующими признакам усиленной электронной подписи в случае отсутствия у участника закупки, являющегося иностранным лицом, зарегистрированным на территории такого иностранного государства, квалифицированного сертификата ключа проверки электронной подписи, полученного в аккредитованном удостоверяющем центре:</a:t>
            </a:r>
          </a:p>
          <a:p>
            <a:r>
              <a:rPr lang="ru-RU" sz="2100" i="1" dirty="0">
                <a:solidFill>
                  <a:srgbClr val="FF0000"/>
                </a:solidFill>
              </a:rPr>
              <a:t>Положения пункта 1 части 77 статьи 112 Федерального закона от 5 апреля 2013 года № 44-ФЗ «О контрактной системе в сфере закупок товаров, работ, услуг для обеспечения государственных и муниципальных нужд» в части, касающейся соглашения об изменении условий контракта и соглашения о расторжении контракта, применяются с 1 января 2025 года.</a:t>
            </a:r>
          </a:p>
          <a:p>
            <a:r>
              <a:rPr lang="ru-RU" sz="2300" dirty="0"/>
              <a:t>1) при исполнении контракта, заключенного с таким участником закупки, применяются положения настоящего Федерального закона, касающиеся составления, подписания и направления документа о приемке, мотивированного отказа от подписания документа о приемке, документов при применении мер ответственности и совершении иных действий в связи с нарушением поставщиком (подрядчиком, исполнителем) или заказчиком условий контракта, </a:t>
            </a:r>
            <a:r>
              <a:rPr lang="ru-RU" sz="2300" i="1" dirty="0">
                <a:solidFill>
                  <a:srgbClr val="FF0000"/>
                </a:solidFill>
              </a:rPr>
              <a:t>соглашения об изменении условий контракта, соглашения о расторжении контракта</a:t>
            </a:r>
            <a:r>
              <a:rPr lang="ru-RU" sz="2300" dirty="0"/>
              <a:t>, решения об одностороннем отказе от исполнения контракта, извещения об отмене такого решения без использования усиленных электронных подписей и единой информационной системы;</a:t>
            </a:r>
          </a:p>
          <a:p>
            <a:r>
              <a:rPr lang="ru-RU" sz="2300" dirty="0"/>
              <a:t>2) при подаче жалобы, отзыве жалобы, рассмотрении жалобы применяются положения части 10 статьи 105 (за исключением положения пункта 2 указанной части, касающегося приложения к жалобе приглашения) и пункта 2 части 8 статьи 106 настоящего Федерального закона.».</a:t>
            </a:r>
          </a:p>
          <a:p>
            <a:endParaRPr lang="ru-RU" dirty="0"/>
          </a:p>
        </p:txBody>
      </p:sp>
    </p:spTree>
    <p:extLst>
      <p:ext uri="{BB962C8B-B14F-4D97-AF65-F5344CB8AC3E}">
        <p14:creationId xmlns:p14="http://schemas.microsoft.com/office/powerpoint/2010/main" val="4142669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FF8CFDE-36AA-7340-92BB-F24FF601C791}"/>
              </a:ext>
            </a:extLst>
          </p:cNvPr>
          <p:cNvSpPr>
            <a:spLocks noGrp="1"/>
          </p:cNvSpPr>
          <p:nvPr>
            <p:ph type="title"/>
          </p:nvPr>
        </p:nvSpPr>
        <p:spPr>
          <a:xfrm>
            <a:off x="838200" y="113455"/>
            <a:ext cx="10515600" cy="1325563"/>
          </a:xfrm>
        </p:spPr>
        <p:txBody>
          <a:bodyPr>
            <a:normAutofit/>
          </a:bodyPr>
          <a:lstStyle/>
          <a:p>
            <a:r>
              <a:rPr lang="ru-RU" sz="3200" b="1" dirty="0">
                <a:solidFill>
                  <a:srgbClr val="3111B7"/>
                </a:solidFill>
              </a:rPr>
              <a:t>С 01.04.2024  </a:t>
            </a:r>
            <a:r>
              <a:rPr lang="ru-RU" sz="3200" dirty="0"/>
              <a:t>- формирование контракта обязательно через ЕИС («цифровой контракт)</a:t>
            </a:r>
          </a:p>
        </p:txBody>
      </p:sp>
      <p:sp>
        <p:nvSpPr>
          <p:cNvPr id="3" name="Объект 2">
            <a:extLst>
              <a:ext uri="{FF2B5EF4-FFF2-40B4-BE49-F238E27FC236}">
                <a16:creationId xmlns:a16="http://schemas.microsoft.com/office/drawing/2014/main" id="{006DB81F-D95D-9BEB-88C2-4FA5E0858468}"/>
              </a:ext>
            </a:extLst>
          </p:cNvPr>
          <p:cNvSpPr>
            <a:spLocks noGrp="1"/>
          </p:cNvSpPr>
          <p:nvPr>
            <p:ph idx="1"/>
          </p:nvPr>
        </p:nvSpPr>
        <p:spPr>
          <a:xfrm>
            <a:off x="695587" y="1565566"/>
            <a:ext cx="10515600" cy="2838654"/>
          </a:xfrm>
        </p:spPr>
        <p:txBody>
          <a:bodyPr>
            <a:normAutofit fontScale="70000" lnSpcReduction="20000"/>
          </a:bodyPr>
          <a:lstStyle/>
          <a:p>
            <a:pPr marL="0" indent="0" algn="ctr">
              <a:buNone/>
            </a:pPr>
            <a:r>
              <a:rPr lang="ru-RU" b="1" dirty="0"/>
              <a:t>Статья 8 часть 8 </a:t>
            </a:r>
            <a:r>
              <a:rPr lang="ru-RU" dirty="0"/>
              <a:t>Федерального закона от 2 июля 2021 г. N 360-ФЗ "О внесении изменений в отдельные законодательные акты Российской Федерации" </a:t>
            </a:r>
          </a:p>
          <a:p>
            <a:endParaRPr lang="ru-RU" dirty="0"/>
          </a:p>
          <a:p>
            <a:r>
              <a:rPr lang="ru-RU" dirty="0"/>
              <a:t>В отношении закупок, извещения об осуществлении которых размещены в единой информационной системе в сфере закупок, приглашения принять участие в которых направлены с 1 октября 2023 года </a:t>
            </a:r>
            <a:r>
              <a:rPr lang="ru-RU" b="1" dirty="0">
                <a:solidFill>
                  <a:srgbClr val="FF0000"/>
                </a:solidFill>
              </a:rPr>
              <a:t>до 1 апреля 2024 года</a:t>
            </a:r>
            <a:r>
              <a:rPr lang="ru-RU" dirty="0"/>
              <a:t>, заказчики </a:t>
            </a:r>
            <a:r>
              <a:rPr lang="ru-RU" dirty="0">
                <a:solidFill>
                  <a:srgbClr val="FF0000"/>
                </a:solidFill>
              </a:rPr>
              <a:t>вправе осуществлять </a:t>
            </a:r>
            <a:r>
              <a:rPr lang="ru-RU" dirty="0"/>
              <a:t>предусмотренное пунктом 1 части 2 статьи 51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(в редакции настоящего Федерального закона) </a:t>
            </a:r>
            <a:r>
              <a:rPr lang="ru-RU" dirty="0">
                <a:solidFill>
                  <a:srgbClr val="FF0000"/>
                </a:solidFill>
              </a:rPr>
              <a:t>формирование проекта контракта без использования единой информационной системы в сфере закупок.</a:t>
            </a:r>
          </a:p>
        </p:txBody>
      </p:sp>
    </p:spTree>
    <p:extLst>
      <p:ext uri="{BB962C8B-B14F-4D97-AF65-F5344CB8AC3E}">
        <p14:creationId xmlns:p14="http://schemas.microsoft.com/office/powerpoint/2010/main" val="3276642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FF8CFDE-36AA-7340-92BB-F24FF601C791}"/>
              </a:ext>
            </a:extLst>
          </p:cNvPr>
          <p:cNvSpPr>
            <a:spLocks noGrp="1"/>
          </p:cNvSpPr>
          <p:nvPr>
            <p:ph type="title"/>
          </p:nvPr>
        </p:nvSpPr>
        <p:spPr>
          <a:xfrm>
            <a:off x="838200" y="113455"/>
            <a:ext cx="10515600" cy="1325563"/>
          </a:xfrm>
        </p:spPr>
        <p:txBody>
          <a:bodyPr>
            <a:normAutofit/>
          </a:bodyPr>
          <a:lstStyle/>
          <a:p>
            <a:r>
              <a:rPr lang="ru-RU" sz="3200" b="1" dirty="0">
                <a:solidFill>
                  <a:srgbClr val="3111B7"/>
                </a:solidFill>
              </a:rPr>
              <a:t>С 01.04.2024  </a:t>
            </a:r>
            <a:r>
              <a:rPr lang="ru-RU" sz="3200" dirty="0"/>
              <a:t>- формирование контракта обязательно через ЕИС («цифровой контракт)</a:t>
            </a:r>
          </a:p>
        </p:txBody>
      </p:sp>
      <p:sp>
        <p:nvSpPr>
          <p:cNvPr id="3" name="Объект 2">
            <a:extLst>
              <a:ext uri="{FF2B5EF4-FFF2-40B4-BE49-F238E27FC236}">
                <a16:creationId xmlns:a16="http://schemas.microsoft.com/office/drawing/2014/main" id="{006DB81F-D95D-9BEB-88C2-4FA5E0858468}"/>
              </a:ext>
            </a:extLst>
          </p:cNvPr>
          <p:cNvSpPr>
            <a:spLocks noGrp="1"/>
          </p:cNvSpPr>
          <p:nvPr>
            <p:ph idx="1"/>
          </p:nvPr>
        </p:nvSpPr>
        <p:spPr>
          <a:xfrm>
            <a:off x="695587" y="1291905"/>
            <a:ext cx="10515600" cy="5452640"/>
          </a:xfrm>
        </p:spPr>
        <p:txBody>
          <a:bodyPr>
            <a:normAutofit fontScale="62500" lnSpcReduction="20000"/>
          </a:bodyPr>
          <a:lstStyle/>
          <a:p>
            <a:pPr marL="0" indent="0" algn="ctr">
              <a:buNone/>
            </a:pPr>
            <a:r>
              <a:rPr lang="ru-RU" b="1" dirty="0"/>
              <a:t>Статья 8 часть 11 </a:t>
            </a:r>
            <a:r>
              <a:rPr lang="ru-RU" dirty="0"/>
              <a:t>Федерального закона от 2 июля 2021 г. N 360-ФЗ "О внесении изменений в отдельные законодательные акты Российской Федерации" </a:t>
            </a:r>
          </a:p>
          <a:p>
            <a:endParaRPr lang="ru-RU" dirty="0"/>
          </a:p>
          <a:p>
            <a:r>
              <a:rPr lang="ru-RU" dirty="0"/>
              <a:t>11. В отношении закупок, извещения об осуществлении которых размещены в единой информационной системе в сфере закупок, приглашения принять участие в которых направлены с 1 января 2022 года </a:t>
            </a:r>
            <a:r>
              <a:rPr lang="ru-RU" b="1" dirty="0">
                <a:solidFill>
                  <a:srgbClr val="FF0000"/>
                </a:solidFill>
              </a:rPr>
              <a:t>до 1 апреля 2024 года</a:t>
            </a:r>
            <a:r>
              <a:rPr lang="ru-RU" dirty="0"/>
              <a:t>, положения частей 2 и 4 статьи 51, касающиеся неразмещения информации и документов на официальном сайте, положения части 3 статьи 103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(в редакции настоящего Федерального закона), касающиеся направления контракта с использованием единой информационной системы в сфере закупок, не применяются.</a:t>
            </a:r>
          </a:p>
          <a:p>
            <a:endParaRPr lang="ru-RU" dirty="0">
              <a:solidFill>
                <a:srgbClr val="FF0000"/>
              </a:solidFill>
            </a:endParaRPr>
          </a:p>
          <a:p>
            <a:r>
              <a:rPr lang="ru-RU" sz="2900" i="1" u="sng" dirty="0">
                <a:solidFill>
                  <a:srgbClr val="7030A0"/>
                </a:solidFill>
              </a:rPr>
              <a:t>Комментарий: </a:t>
            </a:r>
          </a:p>
          <a:p>
            <a:r>
              <a:rPr lang="ru-RU" sz="2900" i="1" dirty="0">
                <a:solidFill>
                  <a:srgbClr val="7030A0"/>
                </a:solidFill>
              </a:rPr>
              <a:t>Контракт, подписанный с использованием ЕИС, направляется в реестр контрактов с использованием ЕИС не позднее 3 рабочих дней со дня, следующего за днем его подписания (с 1 апреля 2024 года).</a:t>
            </a:r>
          </a:p>
          <a:p>
            <a:r>
              <a:rPr lang="ru-RU" sz="2900" i="1" dirty="0">
                <a:solidFill>
                  <a:srgbClr val="7030A0"/>
                </a:solidFill>
              </a:rPr>
              <a:t>Данное положение содержится в ч. 3 ст. 103 Закона N 44-ФЗ с 1 января 2022 года. Однако в силу ч. 11 ст. 8 Федерального закона от 02.07.2021 N 360-ФЗ оно не применяется в отношении закупок, извещения об осуществлении которых размещены в ЕИС, приглашения принять участие в которых направлены с 1 января 2022 года до 1 апреля 2024 года. Соответственно, до 1 апреля 2024 года в силу той же ч. 3 ст. 103 Закона N 44-ФЗ указанная информация направляется в реестр контрактов заказчиком в течение 5 рабочих дней с даты заключения контракта.</a:t>
            </a:r>
          </a:p>
        </p:txBody>
      </p:sp>
    </p:spTree>
    <p:extLst>
      <p:ext uri="{BB962C8B-B14F-4D97-AF65-F5344CB8AC3E}">
        <p14:creationId xmlns:p14="http://schemas.microsoft.com/office/powerpoint/2010/main" val="22760333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8A4463-0E99-BF6C-AF03-02971CD01F8B}"/>
              </a:ext>
            </a:extLst>
          </p:cNvPr>
          <p:cNvSpPr>
            <a:spLocks noGrp="1"/>
          </p:cNvSpPr>
          <p:nvPr>
            <p:ph type="title"/>
          </p:nvPr>
        </p:nvSpPr>
        <p:spPr>
          <a:xfrm>
            <a:off x="838200" y="1868598"/>
            <a:ext cx="10515600" cy="1325563"/>
          </a:xfrm>
        </p:spPr>
        <p:txBody>
          <a:bodyPr>
            <a:noAutofit/>
          </a:bodyPr>
          <a:lstStyle/>
          <a:p>
            <a:pPr algn="ctr"/>
            <a:r>
              <a:rPr lang="ru-RU" sz="2800" dirty="0">
                <a:highlight>
                  <a:srgbClr val="00FFFF"/>
                </a:highlight>
              </a:rPr>
              <a:t>Изменения, связанные с изменениями в части продления сроков действия «переходных» норм по полномочиям Правительства РФ и ВИО Субъектов РФ +  изменения состава прав </a:t>
            </a:r>
            <a:br>
              <a:rPr lang="ru-RU" sz="2800" dirty="0">
                <a:highlight>
                  <a:srgbClr val="00FFFF"/>
                </a:highlight>
              </a:rPr>
            </a:br>
            <a:r>
              <a:rPr lang="ru-RU" sz="2800" dirty="0">
                <a:highlight>
                  <a:srgbClr val="00FFFF"/>
                </a:highlight>
              </a:rPr>
              <a:t>ВИО Субъектов по установлению иных случаев закупок у единственного поставщика (подрядчика, исполнителя) </a:t>
            </a:r>
            <a:br>
              <a:rPr lang="ru-RU" sz="2800" dirty="0">
                <a:highlight>
                  <a:srgbClr val="00FFFF"/>
                </a:highlight>
              </a:rPr>
            </a:br>
            <a:br>
              <a:rPr lang="ru-RU" sz="2800" dirty="0">
                <a:highlight>
                  <a:srgbClr val="00FFFF"/>
                </a:highlight>
              </a:rPr>
            </a:br>
            <a:r>
              <a:rPr kumimoji="0" lang="ru-RU" sz="2400" b="0" i="1" u="none" strike="noStrike" kern="1200" cap="none" spc="0" normalizeH="0" baseline="0" noProof="0" dirty="0">
                <a:ln>
                  <a:noFill/>
                </a:ln>
                <a:solidFill>
                  <a:prstClr val="black"/>
                </a:solidFill>
                <a:effectLst/>
                <a:highlight>
                  <a:srgbClr val="FFFFFF"/>
                </a:highlight>
                <a:uLnTx/>
                <a:uFillTx/>
                <a:latin typeface="Calibri Light"/>
                <a:ea typeface="+mj-ea"/>
                <a:cs typeface="+mj-cs"/>
              </a:rPr>
              <a:t>Изменения, внесенные в Федеральный закон от 8 марта 2022 г. N 46-ФЗ "О внесении изменений в отдельные законодательные акты Российской Федерации</a:t>
            </a:r>
            <a:endParaRPr lang="ru-RU" sz="2400" b="1" i="1" dirty="0">
              <a:solidFill>
                <a:srgbClr val="FF0000"/>
              </a:solidFill>
              <a:highlight>
                <a:srgbClr val="FFFFFF"/>
              </a:highlight>
            </a:endParaRPr>
          </a:p>
        </p:txBody>
      </p:sp>
    </p:spTree>
    <p:extLst>
      <p:ext uri="{BB962C8B-B14F-4D97-AF65-F5344CB8AC3E}">
        <p14:creationId xmlns:p14="http://schemas.microsoft.com/office/powerpoint/2010/main" val="14021246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509594-1062-8FAF-E732-928BC8CDF45F}"/>
              </a:ext>
            </a:extLst>
          </p:cNvPr>
          <p:cNvSpPr>
            <a:spLocks noGrp="1"/>
          </p:cNvSpPr>
          <p:nvPr>
            <p:ph type="title"/>
          </p:nvPr>
        </p:nvSpPr>
        <p:spPr>
          <a:xfrm>
            <a:off x="177567" y="244810"/>
            <a:ext cx="11836866" cy="985503"/>
          </a:xfrm>
        </p:spPr>
        <p:txBody>
          <a:bodyPr>
            <a:normAutofit/>
          </a:bodyPr>
          <a:lstStyle/>
          <a:p>
            <a:pPr algn="ctr"/>
            <a:r>
              <a:rPr lang="ru-RU" sz="2400" b="1" dirty="0"/>
              <a:t> </a:t>
            </a:r>
            <a:r>
              <a:rPr lang="ru-RU" sz="2400" b="1" dirty="0">
                <a:solidFill>
                  <a:srgbClr val="00B050"/>
                </a:solidFill>
              </a:rPr>
              <a:t>Федеральный закон от 25 декабря 2023 г. N 625-ФЗ – с 25.12.2023</a:t>
            </a:r>
          </a:p>
        </p:txBody>
      </p:sp>
      <p:sp>
        <p:nvSpPr>
          <p:cNvPr id="3" name="Объект 2">
            <a:extLst>
              <a:ext uri="{FF2B5EF4-FFF2-40B4-BE49-F238E27FC236}">
                <a16:creationId xmlns:a16="http://schemas.microsoft.com/office/drawing/2014/main" id="{D7990051-750F-AC80-3557-F418FBC9B495}"/>
              </a:ext>
            </a:extLst>
          </p:cNvPr>
          <p:cNvSpPr>
            <a:spLocks noGrp="1"/>
          </p:cNvSpPr>
          <p:nvPr>
            <p:ph idx="1"/>
          </p:nvPr>
        </p:nvSpPr>
        <p:spPr>
          <a:xfrm>
            <a:off x="838200" y="1455286"/>
            <a:ext cx="10515600" cy="5191460"/>
          </a:xfrm>
        </p:spPr>
        <p:txBody>
          <a:bodyPr>
            <a:normAutofit fontScale="92500" lnSpcReduction="20000"/>
          </a:bodyPr>
          <a:lstStyle/>
          <a:p>
            <a:r>
              <a:rPr lang="ru-RU" dirty="0">
                <a:solidFill>
                  <a:srgbClr val="FF0000"/>
                </a:solidFill>
              </a:rPr>
              <a:t>Статья 15 – ч.1. и 2 признать утратившими силу</a:t>
            </a:r>
          </a:p>
          <a:p>
            <a:r>
              <a:rPr lang="ru-RU" sz="2300" strike="sngStrike" dirty="0"/>
              <a:t>1. Установить, что в период до 31 декабря 2023 года включительно Правительство Российской Федерации в дополнение к случаям, предусмотренным частью 1 статьи 93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вправе устанавливать иные случаи осуществления закупок товаров, работ, услуг для государственных и (или) муниципальных нужд у единственного поставщика (подрядчика, исполнителя), а также определять порядок осуществления закупок в таких случаях.</a:t>
            </a:r>
          </a:p>
          <a:p>
            <a:r>
              <a:rPr lang="ru-RU" sz="2300" strike="sngStrike" dirty="0"/>
              <a:t>2. Установить, что в период до 31 декабря 2023 года включительно решением высшего исполнительного органа субъекта Российской Федерации в дополнение к случаям, предусмотренным частью 1 статьи 93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могут быть установлены иные случаи осуществления закупок товаров, работ, услуг для государственных и (или) муниципальных нужд у единственного поставщика (подрядчика, исполнителя) в целях обеспечения нужд соответствующего субъекта Российской Федерации и муниципальных нужд муниципальных образований, находящихся на его территории, а также определен порядок осуществления закупок в таких случаях.</a:t>
            </a:r>
          </a:p>
        </p:txBody>
      </p:sp>
    </p:spTree>
    <p:extLst>
      <p:ext uri="{BB962C8B-B14F-4D97-AF65-F5344CB8AC3E}">
        <p14:creationId xmlns:p14="http://schemas.microsoft.com/office/powerpoint/2010/main" val="4811494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509594-1062-8FAF-E732-928BC8CDF45F}"/>
              </a:ext>
            </a:extLst>
          </p:cNvPr>
          <p:cNvSpPr>
            <a:spLocks noGrp="1"/>
          </p:cNvSpPr>
          <p:nvPr>
            <p:ph type="title"/>
          </p:nvPr>
        </p:nvSpPr>
        <p:spPr>
          <a:xfrm>
            <a:off x="201336" y="0"/>
            <a:ext cx="11836866" cy="985503"/>
          </a:xfrm>
        </p:spPr>
        <p:txBody>
          <a:bodyPr>
            <a:normAutofit/>
          </a:bodyPr>
          <a:lstStyle/>
          <a:p>
            <a:pPr algn="ctr"/>
            <a:r>
              <a:rPr kumimoji="0" lang="ru-RU" sz="2400" b="1" i="0" u="none" strike="noStrike" kern="1200" cap="none" spc="0" normalizeH="0" baseline="0" noProof="0" dirty="0">
                <a:ln>
                  <a:noFill/>
                </a:ln>
                <a:solidFill>
                  <a:srgbClr val="00B050"/>
                </a:solidFill>
                <a:effectLst/>
                <a:uLnTx/>
                <a:uFillTx/>
                <a:latin typeface="Calibri Light"/>
                <a:ea typeface="+mj-ea"/>
                <a:cs typeface="+mj-cs"/>
              </a:rPr>
              <a:t>Федеральный закон от 25 декабря 2023 г. N 625-ФЗ – с 25.12.2023</a:t>
            </a:r>
            <a:endParaRPr lang="ru-RU" sz="2400" b="1" dirty="0"/>
          </a:p>
        </p:txBody>
      </p:sp>
      <p:sp>
        <p:nvSpPr>
          <p:cNvPr id="3" name="Объект 2">
            <a:extLst>
              <a:ext uri="{FF2B5EF4-FFF2-40B4-BE49-F238E27FC236}">
                <a16:creationId xmlns:a16="http://schemas.microsoft.com/office/drawing/2014/main" id="{D7990051-750F-AC80-3557-F418FBC9B495}"/>
              </a:ext>
            </a:extLst>
          </p:cNvPr>
          <p:cNvSpPr>
            <a:spLocks noGrp="1"/>
          </p:cNvSpPr>
          <p:nvPr>
            <p:ph idx="1"/>
          </p:nvPr>
        </p:nvSpPr>
        <p:spPr>
          <a:xfrm>
            <a:off x="268448" y="1308683"/>
            <a:ext cx="11085352" cy="4868280"/>
          </a:xfrm>
        </p:spPr>
        <p:txBody>
          <a:bodyPr>
            <a:noAutofit/>
          </a:bodyPr>
          <a:lstStyle/>
          <a:p>
            <a:r>
              <a:rPr lang="ru-RU" sz="1800" dirty="0">
                <a:solidFill>
                  <a:srgbClr val="FF0000"/>
                </a:solidFill>
              </a:rPr>
              <a:t>б) дополнить частями 2¹ - 2.3 следующего содержания:</a:t>
            </a:r>
          </a:p>
          <a:p>
            <a:r>
              <a:rPr lang="ru-RU" sz="1800" dirty="0"/>
              <a:t>«2.1. Установить, что в 2024 году в дополнение к случаям, предусмотренным частью 1 статьи 93 Федерального закона от 5 апреля 2013 года № 44-ФЗ «О контрактной системе в сфере закупок товаров, работ, услуг для обеспечения государственных и муниципальных нужд», Правительство Российской Федерации вправе предусматривать иные случаи осуществления закупок товаров, работ, услуг для государственных и (или) муниципальных нужд у единственного поставщика (подрядчика, исполнителя), а также определять порядок осуществления закупок в указанных случаях. Заказчик заключает контракт с таким поставщиком (подрядчиком, исполнителем) </a:t>
            </a:r>
            <a:r>
              <a:rPr lang="ru-RU" sz="1800" b="1" dirty="0"/>
              <a:t>не позднее 31 декабря 2024 года. </a:t>
            </a:r>
          </a:p>
        </p:txBody>
      </p:sp>
    </p:spTree>
    <p:extLst>
      <p:ext uri="{BB962C8B-B14F-4D97-AF65-F5344CB8AC3E}">
        <p14:creationId xmlns:p14="http://schemas.microsoft.com/office/powerpoint/2010/main" val="11916087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509594-1062-8FAF-E732-928BC8CDF45F}"/>
              </a:ext>
            </a:extLst>
          </p:cNvPr>
          <p:cNvSpPr>
            <a:spLocks noGrp="1"/>
          </p:cNvSpPr>
          <p:nvPr>
            <p:ph type="title"/>
          </p:nvPr>
        </p:nvSpPr>
        <p:spPr>
          <a:xfrm>
            <a:off x="201336" y="0"/>
            <a:ext cx="11836866" cy="985503"/>
          </a:xfrm>
        </p:spPr>
        <p:txBody>
          <a:bodyPr>
            <a:normAutofit/>
          </a:bodyPr>
          <a:lstStyle/>
          <a:p>
            <a:pPr algn="ctr"/>
            <a:r>
              <a:rPr kumimoji="0" lang="ru-RU" sz="2400" b="1" i="0" u="none" strike="noStrike" kern="1200" cap="none" spc="0" normalizeH="0" baseline="0" noProof="0" dirty="0">
                <a:ln>
                  <a:noFill/>
                </a:ln>
                <a:solidFill>
                  <a:srgbClr val="00B050"/>
                </a:solidFill>
                <a:effectLst/>
                <a:uLnTx/>
                <a:uFillTx/>
                <a:latin typeface="Calibri Light"/>
                <a:ea typeface="+mj-ea"/>
                <a:cs typeface="+mj-cs"/>
              </a:rPr>
              <a:t>Федеральный закон от 25 декабря 2023 г. N 625-ФЗ – с 25.12.2023</a:t>
            </a:r>
            <a:endParaRPr lang="ru-RU" sz="2400" b="1" dirty="0"/>
          </a:p>
        </p:txBody>
      </p:sp>
      <p:sp>
        <p:nvSpPr>
          <p:cNvPr id="3" name="Объект 2">
            <a:extLst>
              <a:ext uri="{FF2B5EF4-FFF2-40B4-BE49-F238E27FC236}">
                <a16:creationId xmlns:a16="http://schemas.microsoft.com/office/drawing/2014/main" id="{D7990051-750F-AC80-3557-F418FBC9B495}"/>
              </a:ext>
            </a:extLst>
          </p:cNvPr>
          <p:cNvSpPr>
            <a:spLocks noGrp="1"/>
          </p:cNvSpPr>
          <p:nvPr>
            <p:ph idx="1"/>
          </p:nvPr>
        </p:nvSpPr>
        <p:spPr>
          <a:xfrm>
            <a:off x="360727" y="1237173"/>
            <a:ext cx="11085352" cy="5191460"/>
          </a:xfrm>
        </p:spPr>
        <p:txBody>
          <a:bodyPr>
            <a:noAutofit/>
          </a:bodyPr>
          <a:lstStyle/>
          <a:p>
            <a:r>
              <a:rPr lang="ru-RU" sz="1800" dirty="0">
                <a:solidFill>
                  <a:srgbClr val="FF0000"/>
                </a:solidFill>
              </a:rPr>
              <a:t>б) дополнить частями 2¹ - 2.3 следующего содержания:</a:t>
            </a:r>
          </a:p>
          <a:p>
            <a:r>
              <a:rPr lang="ru-RU" sz="1800" dirty="0"/>
              <a:t>«2.2. Установить, что </a:t>
            </a:r>
            <a:r>
              <a:rPr lang="ru-RU" sz="1800" b="1" dirty="0"/>
              <a:t>в 2024 году </a:t>
            </a:r>
            <a:r>
              <a:rPr lang="ru-RU" sz="1800" dirty="0"/>
              <a:t>в дополнение к случаям, предусмотренным частью 1 статьи 93 Федерального закона от 5 апреля 2013 года № 44-ФЗ «О контрактной системе в сфере закупок товаров, работ, услуг для обеспечения государственных и муниципальных нужд» и установленным в соответствии с частью 21 настоящей статьи, Правительство Российской Федерации вправе утвердить:</a:t>
            </a:r>
          </a:p>
          <a:p>
            <a:r>
              <a:rPr lang="ru-RU" sz="1800" dirty="0"/>
              <a:t>1) перечень товаров, работ, услуг, в отношении которых высший исполнительный орган субъекта Российской Федерации может определить случаи осуществления закупок этих товаров, работ, услуг для нужд соответствующего субъекта Российской Федерации и (или) муниципальных нужд муниципальных образований, находящихся на его территории, у единственного поставщика (подрядчика, исполнителя). Заказчик заключает контракт с таким поставщиком (подрядчиком, исполнителем) не позднее 31 декабря 2024 года;</a:t>
            </a:r>
          </a:p>
          <a:p>
            <a:r>
              <a:rPr lang="ru-RU" sz="1800" dirty="0"/>
              <a:t>2) порядок осуществления закупок товаров, работ, услуг, включенных в перечень, указанный в пункте 1 настоящей части. </a:t>
            </a:r>
          </a:p>
        </p:txBody>
      </p:sp>
    </p:spTree>
    <p:extLst>
      <p:ext uri="{BB962C8B-B14F-4D97-AF65-F5344CB8AC3E}">
        <p14:creationId xmlns:p14="http://schemas.microsoft.com/office/powerpoint/2010/main" val="419134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509594-1062-8FAF-E732-928BC8CDF45F}"/>
              </a:ext>
            </a:extLst>
          </p:cNvPr>
          <p:cNvSpPr>
            <a:spLocks noGrp="1"/>
          </p:cNvSpPr>
          <p:nvPr>
            <p:ph type="title"/>
          </p:nvPr>
        </p:nvSpPr>
        <p:spPr>
          <a:xfrm>
            <a:off x="201336" y="0"/>
            <a:ext cx="11836866" cy="985503"/>
          </a:xfrm>
        </p:spPr>
        <p:txBody>
          <a:bodyPr>
            <a:normAutofit/>
          </a:bodyPr>
          <a:lstStyle/>
          <a:p>
            <a:pPr algn="ctr"/>
            <a:r>
              <a:rPr kumimoji="0" lang="ru-RU" sz="2400" b="1" i="0" u="none" strike="noStrike" kern="1200" cap="none" spc="0" normalizeH="0" baseline="0" noProof="0" dirty="0">
                <a:ln>
                  <a:noFill/>
                </a:ln>
                <a:solidFill>
                  <a:srgbClr val="00B050"/>
                </a:solidFill>
                <a:effectLst/>
                <a:uLnTx/>
                <a:uFillTx/>
                <a:latin typeface="Calibri Light"/>
                <a:ea typeface="+mj-ea"/>
                <a:cs typeface="+mj-cs"/>
              </a:rPr>
              <a:t>Федеральный закон от 25 декабря 2023 г. N 625-ФЗ – с 25.12.2023</a:t>
            </a:r>
            <a:endParaRPr lang="ru-RU" sz="2400" b="1" dirty="0"/>
          </a:p>
        </p:txBody>
      </p:sp>
      <p:sp>
        <p:nvSpPr>
          <p:cNvPr id="3" name="Объект 2">
            <a:extLst>
              <a:ext uri="{FF2B5EF4-FFF2-40B4-BE49-F238E27FC236}">
                <a16:creationId xmlns:a16="http://schemas.microsoft.com/office/drawing/2014/main" id="{D7990051-750F-AC80-3557-F418FBC9B495}"/>
              </a:ext>
            </a:extLst>
          </p:cNvPr>
          <p:cNvSpPr>
            <a:spLocks noGrp="1"/>
          </p:cNvSpPr>
          <p:nvPr>
            <p:ph idx="1"/>
          </p:nvPr>
        </p:nvSpPr>
        <p:spPr>
          <a:xfrm>
            <a:off x="461395" y="1228784"/>
            <a:ext cx="11085352" cy="5191460"/>
          </a:xfrm>
        </p:spPr>
        <p:txBody>
          <a:bodyPr>
            <a:noAutofit/>
          </a:bodyPr>
          <a:lstStyle/>
          <a:p>
            <a:r>
              <a:rPr lang="ru-RU" sz="1800" dirty="0">
                <a:solidFill>
                  <a:srgbClr val="FF0000"/>
                </a:solidFill>
              </a:rPr>
              <a:t>б) дополнить частями 2¹ - 2.3 следующего содержания:</a:t>
            </a:r>
          </a:p>
          <a:p>
            <a:r>
              <a:rPr lang="ru-RU" sz="1800" dirty="0"/>
              <a:t>«2.3. Установить, что </a:t>
            </a:r>
            <a:r>
              <a:rPr lang="ru-RU" sz="1800" b="1" dirty="0"/>
              <a:t>в 2024 году </a:t>
            </a:r>
            <a:r>
              <a:rPr lang="ru-RU" sz="1800" dirty="0"/>
              <a:t>в дополнение к случаям, предусмотренным частью 1 статьи 93 Федерального закона от 5 апреля 2013 года № 44-ФЗ «О контрактной системе в сфере закупок товаров, работ, услуг для обеспечения государственных и муниципальных нужд» и установленным в соответствии с частями 2.1 и 2.2 настоящей статьи, высший исполнительный орган субъекта Российской Федерации - города федерального значения Москвы вправе предусматривать иные случаи осуществления закупок товаров, работ, услуг для обеспечения нужд субъекта Российской Федерации - города федерального значения Москвы и муниципальных нужд внутригородских муниципальных образований субъекта Российской Федерации - города федерального значения Москвы у единственного поставщика (подрядчика, исполнителя), а также определять порядок осуществления закупок в указанных случаях. Заказчик заключает контракт с таким поставщиком (подрядчиком, исполнителем) не позднее 31 декабря 2024 года.»;</a:t>
            </a:r>
          </a:p>
        </p:txBody>
      </p:sp>
    </p:spTree>
    <p:extLst>
      <p:ext uri="{BB962C8B-B14F-4D97-AF65-F5344CB8AC3E}">
        <p14:creationId xmlns:p14="http://schemas.microsoft.com/office/powerpoint/2010/main" val="2909448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0E9560-23BC-83F5-EA95-AD78E21E1FF6}"/>
              </a:ext>
            </a:extLst>
          </p:cNvPr>
          <p:cNvSpPr>
            <a:spLocks noGrp="1"/>
          </p:cNvSpPr>
          <p:nvPr>
            <p:ph type="title"/>
          </p:nvPr>
        </p:nvSpPr>
        <p:spPr>
          <a:xfrm>
            <a:off x="754310" y="125835"/>
            <a:ext cx="10515600" cy="817723"/>
          </a:xfrm>
        </p:spPr>
        <p:txBody>
          <a:bodyPr>
            <a:normAutofit fontScale="90000"/>
          </a:bodyPr>
          <a:lstStyle/>
          <a:p>
            <a:r>
              <a:rPr lang="ru-RU" sz="3200" b="1" dirty="0"/>
              <a:t>Статья 2 </a:t>
            </a:r>
            <a:br>
              <a:rPr lang="ru-RU" sz="3200" b="1" dirty="0"/>
            </a:br>
            <a:r>
              <a:rPr lang="ru-RU" sz="2200" b="1" i="1" dirty="0">
                <a:solidFill>
                  <a:srgbClr val="00B0F0"/>
                </a:solidFill>
              </a:rPr>
              <a:t>(Федеральным законом от 4 ноября 2022 г. N 420-ФЗ действие части 5 статьи 2 было приостановлено до 1 января 2024 г.) </a:t>
            </a:r>
          </a:p>
        </p:txBody>
      </p:sp>
      <p:sp>
        <p:nvSpPr>
          <p:cNvPr id="3" name="Объект 2">
            <a:extLst>
              <a:ext uri="{FF2B5EF4-FFF2-40B4-BE49-F238E27FC236}">
                <a16:creationId xmlns:a16="http://schemas.microsoft.com/office/drawing/2014/main" id="{E3487F44-DD3D-6D95-E231-AB6D73556343}"/>
              </a:ext>
            </a:extLst>
          </p:cNvPr>
          <p:cNvSpPr>
            <a:spLocks noGrp="1"/>
          </p:cNvSpPr>
          <p:nvPr>
            <p:ph idx="1"/>
          </p:nvPr>
        </p:nvSpPr>
        <p:spPr>
          <a:xfrm>
            <a:off x="527808" y="1111745"/>
            <a:ext cx="10515600" cy="5746255"/>
          </a:xfrm>
        </p:spPr>
        <p:txBody>
          <a:bodyPr>
            <a:normAutofit fontScale="92500" lnSpcReduction="10000"/>
          </a:bodyPr>
          <a:lstStyle/>
          <a:p>
            <a:pPr marL="0" indent="0">
              <a:buNone/>
            </a:pPr>
            <a:r>
              <a:rPr lang="ru-RU" sz="2000" dirty="0"/>
              <a:t>5. Федеральные законы, вносящие изменения в положения настоящего Федерального закона, касающиеся </a:t>
            </a:r>
          </a:p>
          <a:p>
            <a:r>
              <a:rPr lang="ru-RU" sz="2000" dirty="0"/>
              <a:t>планирования закупок товаров, работ, услуг, </a:t>
            </a:r>
          </a:p>
          <a:p>
            <a:r>
              <a:rPr lang="ru-RU" sz="2000" dirty="0"/>
              <a:t>определения поставщиков (подрядчиков, исполнителей), </a:t>
            </a:r>
          </a:p>
          <a:p>
            <a:r>
              <a:rPr lang="ru-RU" sz="2000" dirty="0"/>
              <a:t>в том числе установления новых способов определения поставщиков (подрядчиков, исполнителей), </a:t>
            </a:r>
          </a:p>
          <a:p>
            <a:r>
              <a:rPr lang="ru-RU" sz="2000" dirty="0"/>
              <a:t>контроля в сфере закупок, </a:t>
            </a:r>
          </a:p>
          <a:p>
            <a:r>
              <a:rPr lang="ru-RU" sz="2000" dirty="0"/>
              <a:t>мониторинга закупок товаров, работ, услуг, </a:t>
            </a:r>
          </a:p>
          <a:p>
            <a:r>
              <a:rPr lang="ru-RU" sz="2000" dirty="0"/>
              <a:t>аудита в сфере закупок товаров, работ, услуг, </a:t>
            </a:r>
          </a:p>
          <a:p>
            <a:pPr marL="0" indent="0">
              <a:buNone/>
            </a:pPr>
            <a:r>
              <a:rPr lang="ru-RU" sz="2000" dirty="0"/>
              <a:t>вступают в силу </a:t>
            </a:r>
            <a:r>
              <a:rPr lang="ru-RU" sz="2000" b="1" dirty="0"/>
              <a:t>не ранее 1 января очередного календарного года</a:t>
            </a:r>
            <a:r>
              <a:rPr lang="ru-RU" sz="2000" dirty="0"/>
              <a:t>, следующего за годом их принятия, за исключением случаев их принятия после 1 октября текущего календарного года, при которых такие федеральные законы вступают в силу </a:t>
            </a:r>
            <a:r>
              <a:rPr lang="ru-RU" sz="2000" b="1" dirty="0"/>
              <a:t>не ранее 1 января года, следующего за очередным календарным годом.</a:t>
            </a:r>
          </a:p>
          <a:p>
            <a:pPr marL="0" indent="0">
              <a:buNone/>
            </a:pPr>
            <a:endParaRPr kumimoji="0" lang="ru-RU" sz="2000" b="0" i="0" u="none" strike="noStrike" kern="1200" cap="none" spc="0" normalizeH="0" baseline="0" noProof="0" dirty="0">
              <a:ln>
                <a:noFill/>
              </a:ln>
              <a:solidFill>
                <a:prstClr val="black"/>
              </a:solidFill>
              <a:effectLst/>
              <a:uLnTx/>
              <a:uFillTx/>
              <a:latin typeface="Calibri"/>
              <a:ea typeface="+mn-ea"/>
              <a:cs typeface="+mn-cs"/>
            </a:endParaRPr>
          </a:p>
          <a:p>
            <a:pPr marL="0" indent="0">
              <a:buNone/>
            </a:pPr>
            <a:r>
              <a:rPr lang="ru-RU" sz="1600" i="1" u="sng" dirty="0">
                <a:solidFill>
                  <a:srgbClr val="7030A0"/>
                </a:solidFill>
                <a:latin typeface="Calibri"/>
              </a:rPr>
              <a:t>Комментарий: </a:t>
            </a:r>
            <a:r>
              <a:rPr lang="ru-RU" sz="1600" i="1" dirty="0">
                <a:solidFill>
                  <a:srgbClr val="7030A0"/>
                </a:solidFill>
                <a:latin typeface="Calibri"/>
              </a:rPr>
              <a:t>ничего не сказано про изменения, касающиеся </a:t>
            </a:r>
          </a:p>
          <a:p>
            <a:r>
              <a:rPr kumimoji="0" lang="ru-RU" sz="1600" b="0" i="1" u="none" strike="noStrike" kern="1200" cap="none" spc="0" normalizeH="0" baseline="0" noProof="0" dirty="0">
                <a:ln>
                  <a:noFill/>
                </a:ln>
                <a:solidFill>
                  <a:srgbClr val="7030A0"/>
                </a:solidFill>
                <a:effectLst/>
                <a:uLnTx/>
                <a:uFillTx/>
                <a:latin typeface="Calibri"/>
                <a:ea typeface="+mn-ea"/>
                <a:cs typeface="+mn-cs"/>
              </a:rPr>
              <a:t>заключения предусмотренных настоящим Федеральным законом контрактов; </a:t>
            </a:r>
          </a:p>
          <a:p>
            <a:r>
              <a:rPr kumimoji="0" lang="ru-RU" sz="1600" b="0" i="1" u="none" strike="noStrike" kern="1200" cap="none" spc="0" normalizeH="0" baseline="0" noProof="0" dirty="0">
                <a:ln>
                  <a:noFill/>
                </a:ln>
                <a:solidFill>
                  <a:srgbClr val="7030A0"/>
                </a:solidFill>
                <a:effectLst/>
                <a:uLnTx/>
                <a:uFillTx/>
                <a:latin typeface="Calibri"/>
                <a:ea typeface="+mn-ea"/>
                <a:cs typeface="+mn-cs"/>
              </a:rPr>
              <a:t>особенностей исполнения контрактов</a:t>
            </a:r>
          </a:p>
          <a:p>
            <a:pPr marL="0" indent="0">
              <a:buNone/>
            </a:pPr>
            <a:r>
              <a:rPr lang="ru-RU" sz="1600" i="1" dirty="0">
                <a:solidFill>
                  <a:srgbClr val="7030A0"/>
                </a:solidFill>
                <a:latin typeface="Calibri"/>
              </a:rPr>
              <a:t>То есть такие изменения могут вступать в силу со дня официального опубликования.</a:t>
            </a:r>
            <a:endParaRPr lang="ru-RU" sz="1600" b="1" i="1" dirty="0">
              <a:solidFill>
                <a:srgbClr val="7030A0"/>
              </a:solidFill>
            </a:endParaRPr>
          </a:p>
        </p:txBody>
      </p:sp>
    </p:spTree>
    <p:extLst>
      <p:ext uri="{BB962C8B-B14F-4D97-AF65-F5344CB8AC3E}">
        <p14:creationId xmlns:p14="http://schemas.microsoft.com/office/powerpoint/2010/main" val="29953264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509594-1062-8FAF-E732-928BC8CDF45F}"/>
              </a:ext>
            </a:extLst>
          </p:cNvPr>
          <p:cNvSpPr>
            <a:spLocks noGrp="1"/>
          </p:cNvSpPr>
          <p:nvPr>
            <p:ph type="title"/>
          </p:nvPr>
        </p:nvSpPr>
        <p:spPr>
          <a:xfrm>
            <a:off x="201336" y="0"/>
            <a:ext cx="11836866" cy="985503"/>
          </a:xfrm>
        </p:spPr>
        <p:txBody>
          <a:bodyPr>
            <a:normAutofit/>
          </a:bodyPr>
          <a:lstStyle/>
          <a:p>
            <a:pPr algn="ctr"/>
            <a:r>
              <a:rPr kumimoji="0" lang="ru-RU" sz="2400" b="1" i="0" u="none" strike="noStrike" kern="1200" cap="none" spc="0" normalizeH="0" baseline="0" noProof="0" dirty="0">
                <a:ln>
                  <a:noFill/>
                </a:ln>
                <a:solidFill>
                  <a:srgbClr val="00B050"/>
                </a:solidFill>
                <a:effectLst/>
                <a:uLnTx/>
                <a:uFillTx/>
                <a:latin typeface="Calibri Light"/>
                <a:ea typeface="+mj-ea"/>
                <a:cs typeface="+mj-cs"/>
              </a:rPr>
              <a:t>Федеральный закон от 25 декабря 2023 г. N 625-ФЗ – с 25.12.2023</a:t>
            </a:r>
            <a:endParaRPr lang="ru-RU" sz="2400" b="1" dirty="0"/>
          </a:p>
        </p:txBody>
      </p:sp>
      <p:sp>
        <p:nvSpPr>
          <p:cNvPr id="3" name="Объект 2">
            <a:extLst>
              <a:ext uri="{FF2B5EF4-FFF2-40B4-BE49-F238E27FC236}">
                <a16:creationId xmlns:a16="http://schemas.microsoft.com/office/drawing/2014/main" id="{D7990051-750F-AC80-3557-F418FBC9B495}"/>
              </a:ext>
            </a:extLst>
          </p:cNvPr>
          <p:cNvSpPr>
            <a:spLocks noGrp="1"/>
          </p:cNvSpPr>
          <p:nvPr>
            <p:ph idx="1"/>
          </p:nvPr>
        </p:nvSpPr>
        <p:spPr>
          <a:xfrm>
            <a:off x="268448" y="985503"/>
            <a:ext cx="11722216" cy="5191460"/>
          </a:xfrm>
        </p:spPr>
        <p:txBody>
          <a:bodyPr>
            <a:noAutofit/>
          </a:bodyPr>
          <a:lstStyle/>
          <a:p>
            <a:r>
              <a:rPr lang="ru-RU" sz="1800" dirty="0"/>
              <a:t>3. При планировании закупок у единственного поставщика (подрядчика, исполнителя) в случаях, </a:t>
            </a:r>
            <a:r>
              <a:rPr lang="ru-RU" sz="1800" strike="sngStrike" dirty="0"/>
              <a:t>установленных в соответствии с частями 1 и 2 настоящей статьи</a:t>
            </a:r>
            <a:r>
              <a:rPr lang="ru-RU" sz="1800" dirty="0"/>
              <a:t>, </a:t>
            </a:r>
            <a:r>
              <a:rPr lang="ru-RU" sz="1800" dirty="0">
                <a:solidFill>
                  <a:srgbClr val="FF0000"/>
                </a:solidFill>
              </a:rPr>
              <a:t>предусмотренных частями 2.1 – 2.3 </a:t>
            </a:r>
            <a:r>
              <a:rPr lang="ru-RU" sz="1800" dirty="0"/>
              <a:t>и при исполнении контрактов, заключенных при осуществлении таких закупок, применяются положения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касающиеся закупок, осуществляемых в соответствии с пунктом 2 части 1 статьи 93 указанного Федерального закона, с учетом положений частей 4 и 5 настоящей статьи.</a:t>
            </a:r>
          </a:p>
          <a:p>
            <a:r>
              <a:rPr lang="ru-RU" sz="1200" i="1" dirty="0"/>
              <a:t>2) осуществление закупки товаров, работ, услуг у единственного поставщика (подрядчика, исполнителя), определенного указом или распоряжением Президента Российской Федерации, либо в случаях, установленных поручениями Президента Российской Федерации, у поставщика (подрядчика, исполнителя), определенного постановлением или распоряжением Правительства Российской Федерации. В таких правовых актах указываются предмет контракта, предельный срок, на который заключается контракт, обязанность единственного поставщика (подрядчика, исполнителя) исполнить свои обязательства по контракту лично или возможность привлечь к исполнению контракта субподрядчиков, соисполнителей и требование к объему исполнения единственным поставщиком (подрядчиком, исполнителем) своих обязательств по контракту лично, а также может быть определена обязанность заказчика установить требование обеспечения исполнения контракта. При осуществлении закупки для обеспечения деятельности Президента Российской Федерации в таких указе или распоряжении Президента Российской Федерации может быть установлено условие о неразмещении на официальном сайте предусмотренной настоящим Федеральным законом информации, формируемой и размещаемой при осуществлении этой закупки. Порядок подготовки проектов таких правовых актов и поручений и перечень документов, прилагаемых при подготовке указанных проектов, включая обоснование цены контракта, предусмотренное статьей 22 настоящего Федерального закона, определяются нормативным правовым актом Президента Российской Федерации. Положения настоящего пункта не распространяются на случаи закупок товаров, работ, услуг, осуществляемых для муниципальных нужд;</a:t>
            </a:r>
          </a:p>
          <a:p>
            <a:r>
              <a:rPr lang="ru-RU" sz="1200" i="1" dirty="0"/>
              <a:t>4. Информация о контрактах, заключенных при осуществлении закупок у единственного поставщика (подрядчика, исполнителя) в случаях, установленных в соответствии с частями 1 и 2 настоящей статьи, включается в соответствующий реестр контрактов, заключенных заказчиками, предусмотренный статьей 103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Порядком, определенным в соответствии с частью 2 настоящей статьи, может быть установлено условие о размещении информации и документов в реестре контрактов, заключенных заказчиками, в порядке, установленном для заказчиков, предусмотренных пунктом 5 части 11 статьи 24 указанного Федерального закона.</a:t>
            </a:r>
          </a:p>
          <a:p>
            <a:r>
              <a:rPr lang="ru-RU" sz="1200" i="1" dirty="0"/>
              <a:t>5. При исполнении контрактов, заключенных при осуществлении закупок у единственного поставщика (подрядчика, исполнителя) в случаях, установленных в соответствии с частями 1 и 2 настоящей статьи, применяются положения частей 13 и 14 статьи 94 (</a:t>
            </a:r>
            <a:r>
              <a:rPr lang="ru-RU" sz="1200" i="1" dirty="0">
                <a:solidFill>
                  <a:srgbClr val="7030A0"/>
                </a:solidFill>
              </a:rPr>
              <a:t>электронная приемка</a:t>
            </a:r>
            <a:r>
              <a:rPr lang="ru-RU" sz="1200" i="1" dirty="0"/>
              <a:t>)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В случае установления предусмотренного частью 4 настоящей статьи условия о размещении информации и документов в реестре контрактов, заключенных заказчиками, применяются положения части 15 статьи 94 указанного Федерального закона (</a:t>
            </a:r>
            <a:r>
              <a:rPr lang="ru-RU" sz="1200" i="1" dirty="0">
                <a:solidFill>
                  <a:srgbClr val="7030A0"/>
                </a:solidFill>
              </a:rPr>
              <a:t>частично сокрытие сведения из реестра контрактов на официальном сайте ЕИС)</a:t>
            </a:r>
          </a:p>
        </p:txBody>
      </p:sp>
    </p:spTree>
    <p:extLst>
      <p:ext uri="{BB962C8B-B14F-4D97-AF65-F5344CB8AC3E}">
        <p14:creationId xmlns:p14="http://schemas.microsoft.com/office/powerpoint/2010/main" val="31572366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509594-1062-8FAF-E732-928BC8CDF45F}"/>
              </a:ext>
            </a:extLst>
          </p:cNvPr>
          <p:cNvSpPr>
            <a:spLocks noGrp="1"/>
          </p:cNvSpPr>
          <p:nvPr>
            <p:ph type="title"/>
          </p:nvPr>
        </p:nvSpPr>
        <p:spPr>
          <a:xfrm>
            <a:off x="201336" y="0"/>
            <a:ext cx="11836866" cy="985503"/>
          </a:xfrm>
        </p:spPr>
        <p:txBody>
          <a:bodyPr>
            <a:normAutofit/>
          </a:bodyPr>
          <a:lstStyle/>
          <a:p>
            <a:pPr algn="ctr"/>
            <a:r>
              <a:rPr kumimoji="0" lang="ru-RU" sz="2400" b="1" i="0" u="none" strike="noStrike" kern="1200" cap="none" spc="0" normalizeH="0" baseline="0" noProof="0" dirty="0">
                <a:ln>
                  <a:noFill/>
                </a:ln>
                <a:solidFill>
                  <a:srgbClr val="00B050"/>
                </a:solidFill>
                <a:effectLst/>
                <a:uLnTx/>
                <a:uFillTx/>
                <a:latin typeface="Calibri Light"/>
                <a:ea typeface="+mj-ea"/>
                <a:cs typeface="+mj-cs"/>
              </a:rPr>
              <a:t>Федеральный закон от 25 декабря 2023 г. N 625-ФЗ – с 25.12.2023</a:t>
            </a:r>
            <a:endParaRPr lang="ru-RU" sz="2400" b="1" dirty="0"/>
          </a:p>
        </p:txBody>
      </p:sp>
      <p:sp>
        <p:nvSpPr>
          <p:cNvPr id="3" name="Объект 2">
            <a:extLst>
              <a:ext uri="{FF2B5EF4-FFF2-40B4-BE49-F238E27FC236}">
                <a16:creationId xmlns:a16="http://schemas.microsoft.com/office/drawing/2014/main" id="{D7990051-750F-AC80-3557-F418FBC9B495}"/>
              </a:ext>
            </a:extLst>
          </p:cNvPr>
          <p:cNvSpPr>
            <a:spLocks noGrp="1"/>
          </p:cNvSpPr>
          <p:nvPr>
            <p:ph idx="1"/>
          </p:nvPr>
        </p:nvSpPr>
        <p:spPr>
          <a:xfrm>
            <a:off x="268448" y="985503"/>
            <a:ext cx="11722216" cy="5191460"/>
          </a:xfrm>
        </p:spPr>
        <p:txBody>
          <a:bodyPr>
            <a:noAutofit/>
          </a:bodyPr>
          <a:lstStyle/>
          <a:p>
            <a:r>
              <a:rPr lang="ru-RU" sz="1800" dirty="0"/>
              <a:t>4. Информация о контрактах, заключенных при осуществлении закупок у единственного поставщика (подрядчика, исполнителя) в случаях, </a:t>
            </a:r>
            <a:r>
              <a:rPr lang="ru-RU" sz="1800" strike="sngStrike" dirty="0"/>
              <a:t>установленных в соответствии с частями 1 и 2 настоящей статьи</a:t>
            </a:r>
            <a:r>
              <a:rPr lang="ru-RU" sz="1800" dirty="0"/>
              <a:t>,</a:t>
            </a:r>
            <a:r>
              <a:rPr lang="ru-RU" sz="1800" dirty="0">
                <a:solidFill>
                  <a:srgbClr val="FF0000"/>
                </a:solidFill>
              </a:rPr>
              <a:t> предусмотренных частями 2.1 – 2.3 </a:t>
            </a:r>
            <a:r>
              <a:rPr lang="ru-RU" sz="1800" dirty="0"/>
              <a:t>включается в соответствующий реестр контрактов, заключенных заказчиками, предусмотренный статьей 103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Информация и документы, включенные в реестр контрактов, заключенных заказчиками, при осуществлении закупок у единственного поставщика (подрядчика, исполнителя) в случаях, установленных в соответствии с частями 1 и 2 настоящей статьи, не размещаются на официальном сайте единой информационной системы в сфере закупок в информационно-телекоммуникационной сети "Интернет" (далее в настоящей статье - официальный сайт).</a:t>
            </a:r>
            <a:endParaRPr lang="ru-RU" sz="1200" i="1" dirty="0">
              <a:solidFill>
                <a:srgbClr val="7030A0"/>
              </a:solidFill>
            </a:endParaRPr>
          </a:p>
        </p:txBody>
      </p:sp>
    </p:spTree>
    <p:extLst>
      <p:ext uri="{BB962C8B-B14F-4D97-AF65-F5344CB8AC3E}">
        <p14:creationId xmlns:p14="http://schemas.microsoft.com/office/powerpoint/2010/main" val="14633501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509594-1062-8FAF-E732-928BC8CDF45F}"/>
              </a:ext>
            </a:extLst>
          </p:cNvPr>
          <p:cNvSpPr>
            <a:spLocks noGrp="1"/>
          </p:cNvSpPr>
          <p:nvPr>
            <p:ph type="title"/>
          </p:nvPr>
        </p:nvSpPr>
        <p:spPr>
          <a:xfrm>
            <a:off x="201336" y="0"/>
            <a:ext cx="11836866" cy="985503"/>
          </a:xfrm>
        </p:spPr>
        <p:txBody>
          <a:bodyPr>
            <a:normAutofit/>
          </a:bodyPr>
          <a:lstStyle/>
          <a:p>
            <a:pPr algn="ctr"/>
            <a:r>
              <a:rPr kumimoji="0" lang="ru-RU" sz="2400" b="1" i="0" u="none" strike="noStrike" kern="1200" cap="none" spc="0" normalizeH="0" baseline="0" noProof="0" dirty="0">
                <a:ln>
                  <a:noFill/>
                </a:ln>
                <a:solidFill>
                  <a:srgbClr val="00B050"/>
                </a:solidFill>
                <a:effectLst/>
                <a:uLnTx/>
                <a:uFillTx/>
                <a:latin typeface="Calibri Light"/>
                <a:ea typeface="+mj-ea"/>
                <a:cs typeface="+mj-cs"/>
              </a:rPr>
              <a:t>Федеральный закон от 25 декабря 2023 г. N 625-ФЗ – с 25.12.2023</a:t>
            </a:r>
            <a:endParaRPr lang="ru-RU" sz="2400" b="1" dirty="0"/>
          </a:p>
        </p:txBody>
      </p:sp>
      <p:sp>
        <p:nvSpPr>
          <p:cNvPr id="3" name="Объект 2">
            <a:extLst>
              <a:ext uri="{FF2B5EF4-FFF2-40B4-BE49-F238E27FC236}">
                <a16:creationId xmlns:a16="http://schemas.microsoft.com/office/drawing/2014/main" id="{D7990051-750F-AC80-3557-F418FBC9B495}"/>
              </a:ext>
            </a:extLst>
          </p:cNvPr>
          <p:cNvSpPr>
            <a:spLocks noGrp="1"/>
          </p:cNvSpPr>
          <p:nvPr>
            <p:ph idx="1"/>
          </p:nvPr>
        </p:nvSpPr>
        <p:spPr>
          <a:xfrm>
            <a:off x="268448" y="985503"/>
            <a:ext cx="11722216" cy="5191460"/>
          </a:xfrm>
        </p:spPr>
        <p:txBody>
          <a:bodyPr>
            <a:noAutofit/>
          </a:bodyPr>
          <a:lstStyle/>
          <a:p>
            <a:r>
              <a:rPr lang="ru-RU" sz="1800" dirty="0"/>
              <a:t>5. При исполнении контрактов, заключенных при осуществлении закупок у единственного поставщика (подрядчика, исполнителя) в случаях, </a:t>
            </a:r>
            <a:r>
              <a:rPr lang="ru-RU" sz="1800" strike="sngStrike" dirty="0"/>
              <a:t>установленных в соответствии с частями 1 и 2 настоящей статьи, </a:t>
            </a:r>
            <a:r>
              <a:rPr lang="ru-RU" sz="1800" dirty="0">
                <a:solidFill>
                  <a:srgbClr val="FF0000"/>
                </a:solidFill>
              </a:rPr>
              <a:t>предусмотренных частями 2.1 – 2.3, </a:t>
            </a:r>
            <a:r>
              <a:rPr lang="ru-RU" sz="1800" dirty="0"/>
              <a:t>применяются положения частей 13 и 14 статьи 94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Документы, предусмотренные частями 13 и 14 статьи 94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не размещаются на официальном сайте.</a:t>
            </a:r>
            <a:endParaRPr lang="ru-RU" sz="1200" i="1" dirty="0">
              <a:solidFill>
                <a:srgbClr val="7030A0"/>
              </a:solidFill>
            </a:endParaRPr>
          </a:p>
        </p:txBody>
      </p:sp>
    </p:spTree>
    <p:extLst>
      <p:ext uri="{BB962C8B-B14F-4D97-AF65-F5344CB8AC3E}">
        <p14:creationId xmlns:p14="http://schemas.microsoft.com/office/powerpoint/2010/main" val="5568051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509594-1062-8FAF-E732-928BC8CDF45F}"/>
              </a:ext>
            </a:extLst>
          </p:cNvPr>
          <p:cNvSpPr>
            <a:spLocks noGrp="1"/>
          </p:cNvSpPr>
          <p:nvPr>
            <p:ph type="title"/>
          </p:nvPr>
        </p:nvSpPr>
        <p:spPr>
          <a:xfrm>
            <a:off x="201336" y="0"/>
            <a:ext cx="11836866" cy="985503"/>
          </a:xfrm>
        </p:spPr>
        <p:txBody>
          <a:bodyPr>
            <a:normAutofit/>
          </a:bodyPr>
          <a:lstStyle/>
          <a:p>
            <a:pPr algn="ctr"/>
            <a:r>
              <a:rPr kumimoji="0" lang="ru-RU" sz="2400" b="1" i="0" u="none" strike="noStrike" kern="1200" cap="none" spc="0" normalizeH="0" baseline="0" noProof="0" dirty="0">
                <a:ln>
                  <a:noFill/>
                </a:ln>
                <a:solidFill>
                  <a:srgbClr val="00B050"/>
                </a:solidFill>
                <a:effectLst/>
                <a:uLnTx/>
                <a:uFillTx/>
                <a:latin typeface="Calibri Light"/>
                <a:ea typeface="+mj-ea"/>
                <a:cs typeface="+mj-cs"/>
              </a:rPr>
              <a:t>Федеральный закон от 25 декабря 2023 г. N 625-ФЗ – с 25.12.2023</a:t>
            </a:r>
            <a:endParaRPr lang="ru-RU" sz="2400" b="1" dirty="0"/>
          </a:p>
        </p:txBody>
      </p:sp>
      <p:sp>
        <p:nvSpPr>
          <p:cNvPr id="3" name="Объект 2">
            <a:extLst>
              <a:ext uri="{FF2B5EF4-FFF2-40B4-BE49-F238E27FC236}">
                <a16:creationId xmlns:a16="http://schemas.microsoft.com/office/drawing/2014/main" id="{D7990051-750F-AC80-3557-F418FBC9B495}"/>
              </a:ext>
            </a:extLst>
          </p:cNvPr>
          <p:cNvSpPr>
            <a:spLocks noGrp="1"/>
          </p:cNvSpPr>
          <p:nvPr>
            <p:ph idx="1"/>
          </p:nvPr>
        </p:nvSpPr>
        <p:spPr>
          <a:xfrm>
            <a:off x="268448" y="985503"/>
            <a:ext cx="11722216" cy="5191460"/>
          </a:xfrm>
        </p:spPr>
        <p:txBody>
          <a:bodyPr>
            <a:noAutofit/>
          </a:bodyPr>
          <a:lstStyle/>
          <a:p>
            <a:r>
              <a:rPr lang="ru-RU" sz="1800" dirty="0"/>
              <a:t>6. Запреты, установленные статьями 15, 16 и 17 Федерального закона от 26 июля 2006 года N 135-ФЗ "О защите конкуренции", не распространяются на отношения, связанные с принятием в соответствии с </a:t>
            </a:r>
            <a:r>
              <a:rPr lang="ru-RU" sz="1800" strike="sngStrike" dirty="0"/>
              <a:t>частями 1 и 2 </a:t>
            </a:r>
            <a:r>
              <a:rPr lang="ru-RU" sz="1800" dirty="0">
                <a:solidFill>
                  <a:srgbClr val="FF0000"/>
                </a:solidFill>
              </a:rPr>
              <a:t>частями 2.1 – 2.3 </a:t>
            </a:r>
            <a:r>
              <a:rPr lang="ru-RU" sz="1800" dirty="0"/>
              <a:t>настоящей статьи актов Правительства Российской Федерации и актов высшего исполнительного органа субъекта Российской Федерации, а также на отношения, связанные с осуществлением заказчиками закупок товаров, работ, услуг для обеспечения государственных и муниципальных нужд у единственного поставщика (подрядчика, исполнителя) в соответствии с такими актами.</a:t>
            </a:r>
            <a:endParaRPr lang="ru-RU" sz="1200" i="1" dirty="0">
              <a:solidFill>
                <a:srgbClr val="7030A0"/>
              </a:solidFill>
            </a:endParaRPr>
          </a:p>
        </p:txBody>
      </p:sp>
    </p:spTree>
    <p:extLst>
      <p:ext uri="{BB962C8B-B14F-4D97-AF65-F5344CB8AC3E}">
        <p14:creationId xmlns:p14="http://schemas.microsoft.com/office/powerpoint/2010/main" val="38869104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509594-1062-8FAF-E732-928BC8CDF45F}"/>
              </a:ext>
            </a:extLst>
          </p:cNvPr>
          <p:cNvSpPr>
            <a:spLocks noGrp="1"/>
          </p:cNvSpPr>
          <p:nvPr>
            <p:ph type="title"/>
          </p:nvPr>
        </p:nvSpPr>
        <p:spPr>
          <a:xfrm>
            <a:off x="201336" y="0"/>
            <a:ext cx="11836866" cy="985503"/>
          </a:xfrm>
        </p:spPr>
        <p:txBody>
          <a:bodyPr>
            <a:normAutofit/>
          </a:bodyPr>
          <a:lstStyle/>
          <a:p>
            <a:pPr algn="ctr"/>
            <a:r>
              <a:rPr kumimoji="0" lang="ru-RU" sz="2400" b="1" i="0" u="none" strike="noStrike" kern="1200" cap="none" spc="0" normalizeH="0" baseline="0" noProof="0" dirty="0">
                <a:ln>
                  <a:noFill/>
                </a:ln>
                <a:solidFill>
                  <a:srgbClr val="00B050"/>
                </a:solidFill>
                <a:effectLst/>
                <a:uLnTx/>
                <a:uFillTx/>
                <a:latin typeface="Calibri Light"/>
                <a:ea typeface="+mj-ea"/>
                <a:cs typeface="+mj-cs"/>
              </a:rPr>
              <a:t>Федеральный закон от 25 декабря 2023 г. N 625-ФЗ – с 25.12.2023</a:t>
            </a:r>
            <a:endParaRPr lang="ru-RU" sz="2400" b="1" dirty="0"/>
          </a:p>
        </p:txBody>
      </p:sp>
      <p:sp>
        <p:nvSpPr>
          <p:cNvPr id="3" name="Объект 2">
            <a:extLst>
              <a:ext uri="{FF2B5EF4-FFF2-40B4-BE49-F238E27FC236}">
                <a16:creationId xmlns:a16="http://schemas.microsoft.com/office/drawing/2014/main" id="{D7990051-750F-AC80-3557-F418FBC9B495}"/>
              </a:ext>
            </a:extLst>
          </p:cNvPr>
          <p:cNvSpPr>
            <a:spLocks noGrp="1"/>
          </p:cNvSpPr>
          <p:nvPr>
            <p:ph idx="1"/>
          </p:nvPr>
        </p:nvSpPr>
        <p:spPr>
          <a:xfrm>
            <a:off x="268448" y="985503"/>
            <a:ext cx="11722216" cy="5191460"/>
          </a:xfrm>
        </p:spPr>
        <p:txBody>
          <a:bodyPr>
            <a:noAutofit/>
          </a:bodyPr>
          <a:lstStyle/>
          <a:p>
            <a:r>
              <a:rPr lang="ru-RU" sz="1800" dirty="0"/>
              <a:t>7. Установить, что до 31 декабря </a:t>
            </a:r>
            <a:r>
              <a:rPr lang="ru-RU" sz="1800" strike="sngStrike" dirty="0"/>
              <a:t>2023</a:t>
            </a:r>
            <a:r>
              <a:rPr lang="ru-RU" sz="1800" dirty="0"/>
              <a:t>  </a:t>
            </a:r>
            <a:r>
              <a:rPr lang="ru-RU" sz="1800" dirty="0">
                <a:solidFill>
                  <a:srgbClr val="FF0000"/>
                </a:solidFill>
              </a:rPr>
              <a:t>2024</a:t>
            </a:r>
            <a:r>
              <a:rPr lang="ru-RU" sz="1800" dirty="0"/>
              <a:t> года Правительство Российской Федерации вправе:</a:t>
            </a:r>
          </a:p>
          <a:p>
            <a:endParaRPr lang="ru-RU" sz="1800" dirty="0"/>
          </a:p>
          <a:p>
            <a:r>
              <a:rPr lang="ru-RU" sz="1800" dirty="0"/>
              <a:t>1) в дополнение к случаям, предусмотренным частью 11 статьи 24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устанавливать иные случаи применения закрытых конкурентных способов определения поставщиков (подрядчиков, исполнителей), при которых </a:t>
            </a:r>
            <a:r>
              <a:rPr lang="ru-RU" sz="1800" strike="sngStrike" dirty="0"/>
              <a:t>приглашение принять участие в определении поставщика (подрядчика, исполнителя) может быть направлено до 31 декабря 2023 года включительно </a:t>
            </a:r>
            <a:r>
              <a:rPr lang="ru-RU" sz="1800" dirty="0">
                <a:solidFill>
                  <a:srgbClr val="FF0000"/>
                </a:solidFill>
              </a:rPr>
              <a:t>проводятся предусмотренные указанным Федеральным законом закрытые электронные процедуры, приглашение принять участие в которых может быть направлено до 31 декабря 2024 года включительно и при проведении которых информация и документы, содержащиеся в реестре контрактов, заключенных заказчиками, не размещаются на официальном сайте;</a:t>
            </a:r>
          </a:p>
        </p:txBody>
      </p:sp>
    </p:spTree>
    <p:extLst>
      <p:ext uri="{BB962C8B-B14F-4D97-AF65-F5344CB8AC3E}">
        <p14:creationId xmlns:p14="http://schemas.microsoft.com/office/powerpoint/2010/main" val="29991258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C31412-4903-B6A8-C243-F8093B2326F5}"/>
              </a:ext>
            </a:extLst>
          </p:cNvPr>
          <p:cNvSpPr>
            <a:spLocks noGrp="1"/>
          </p:cNvSpPr>
          <p:nvPr>
            <p:ph type="title"/>
          </p:nvPr>
        </p:nvSpPr>
        <p:spPr>
          <a:xfrm>
            <a:off x="838200" y="1648640"/>
            <a:ext cx="10515600" cy="1325563"/>
          </a:xfrm>
        </p:spPr>
        <p:txBody>
          <a:bodyPr>
            <a:normAutofit/>
          </a:bodyPr>
          <a:lstStyle/>
          <a:p>
            <a:r>
              <a:rPr lang="ru-RU" sz="3200" dirty="0">
                <a:highlight>
                  <a:srgbClr val="C0C0C0"/>
                </a:highlight>
              </a:rPr>
              <a:t>Казначейское сопровождение и обслуживание  в 2024 году</a:t>
            </a:r>
          </a:p>
        </p:txBody>
      </p:sp>
    </p:spTree>
    <p:extLst>
      <p:ext uri="{BB962C8B-B14F-4D97-AF65-F5344CB8AC3E}">
        <p14:creationId xmlns:p14="http://schemas.microsoft.com/office/powerpoint/2010/main" val="36106041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953E760-64E5-4AAF-F127-7BBFCD465F1E}"/>
              </a:ext>
            </a:extLst>
          </p:cNvPr>
          <p:cNvSpPr>
            <a:spLocks noGrp="1"/>
          </p:cNvSpPr>
          <p:nvPr>
            <p:ph type="title"/>
          </p:nvPr>
        </p:nvSpPr>
        <p:spPr>
          <a:xfrm>
            <a:off x="838200" y="566461"/>
            <a:ext cx="10515600" cy="1325563"/>
          </a:xfrm>
        </p:spPr>
        <p:txBody>
          <a:bodyPr>
            <a:noAutofit/>
          </a:bodyPr>
          <a:lstStyle/>
          <a:p>
            <a:r>
              <a:rPr lang="ru-RU" sz="3200" b="1" dirty="0">
                <a:solidFill>
                  <a:srgbClr val="00B0F0"/>
                </a:solidFill>
              </a:rPr>
              <a:t>С 01.01.2024</a:t>
            </a:r>
            <a:r>
              <a:rPr lang="ru-RU" sz="3200" dirty="0">
                <a:solidFill>
                  <a:srgbClr val="00B0F0"/>
                </a:solidFill>
              </a:rPr>
              <a:t> </a:t>
            </a:r>
            <a:r>
              <a:rPr lang="ru-RU" sz="2400" dirty="0">
                <a:solidFill>
                  <a:srgbClr val="00B0F0"/>
                </a:solidFill>
              </a:rPr>
              <a:t>вступил в силу </a:t>
            </a:r>
            <a:r>
              <a:rPr lang="ru-RU" sz="2400" dirty="0"/>
              <a:t>п. 2 приказа Федерального казначейства № 19н от 29.07.2022, который внес изменения в Порядок казначейского обслуживания по приказу Федерального казначейства от 14.05.2020 № 21н.</a:t>
            </a:r>
          </a:p>
        </p:txBody>
      </p:sp>
      <p:sp>
        <p:nvSpPr>
          <p:cNvPr id="3" name="Объект 2">
            <a:extLst>
              <a:ext uri="{FF2B5EF4-FFF2-40B4-BE49-F238E27FC236}">
                <a16:creationId xmlns:a16="http://schemas.microsoft.com/office/drawing/2014/main" id="{B7EEA6E6-5B0D-42D2-BD63-3756C0E5BC51}"/>
              </a:ext>
            </a:extLst>
          </p:cNvPr>
          <p:cNvSpPr>
            <a:spLocks noGrp="1"/>
          </p:cNvSpPr>
          <p:nvPr>
            <p:ph idx="1"/>
          </p:nvPr>
        </p:nvSpPr>
        <p:spPr>
          <a:xfrm>
            <a:off x="712365" y="2432806"/>
            <a:ext cx="10515600" cy="3031091"/>
          </a:xfrm>
        </p:spPr>
        <p:txBody>
          <a:bodyPr>
            <a:normAutofit/>
          </a:bodyPr>
          <a:lstStyle/>
          <a:p>
            <a:r>
              <a:rPr lang="ru-RU" sz="2000" b="1" dirty="0"/>
              <a:t>Региональные и муниципальные учреждения должны будут формировать распоряжения на совершение казначейских платежей в ЕИС (есть исключения)</a:t>
            </a:r>
          </a:p>
          <a:p>
            <a:r>
              <a:rPr lang="ru-RU" sz="2000" dirty="0"/>
              <a:t> Такие разъяснения также даны в письме Казначейства от 27.01.2023 № 07-04-05/14-1926.</a:t>
            </a:r>
          </a:p>
        </p:txBody>
      </p:sp>
    </p:spTree>
    <p:extLst>
      <p:ext uri="{BB962C8B-B14F-4D97-AF65-F5344CB8AC3E}">
        <p14:creationId xmlns:p14="http://schemas.microsoft.com/office/powerpoint/2010/main" val="30453536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8E2734-00DC-D95B-59D7-2869D371475C}"/>
              </a:ext>
            </a:extLst>
          </p:cNvPr>
          <p:cNvSpPr>
            <a:spLocks noGrp="1"/>
          </p:cNvSpPr>
          <p:nvPr>
            <p:ph type="title"/>
          </p:nvPr>
        </p:nvSpPr>
        <p:spPr>
          <a:xfrm>
            <a:off x="838200" y="365125"/>
            <a:ext cx="10515600" cy="549275"/>
          </a:xfrm>
        </p:spPr>
        <p:txBody>
          <a:bodyPr>
            <a:normAutofit/>
          </a:bodyPr>
          <a:lstStyle/>
          <a:p>
            <a:r>
              <a:rPr lang="ru-RU" sz="2400" b="1" dirty="0">
                <a:solidFill>
                  <a:srgbClr val="00B0F0"/>
                </a:solidFill>
              </a:rPr>
              <a:t>Казначейское сопровождение - 2024: что нового?</a:t>
            </a:r>
          </a:p>
        </p:txBody>
      </p:sp>
      <p:sp>
        <p:nvSpPr>
          <p:cNvPr id="3" name="Объект 2">
            <a:extLst>
              <a:ext uri="{FF2B5EF4-FFF2-40B4-BE49-F238E27FC236}">
                <a16:creationId xmlns:a16="http://schemas.microsoft.com/office/drawing/2014/main" id="{C00BE784-73AE-C327-EA4D-22741F6BA3C5}"/>
              </a:ext>
            </a:extLst>
          </p:cNvPr>
          <p:cNvSpPr>
            <a:spLocks noGrp="1"/>
          </p:cNvSpPr>
          <p:nvPr>
            <p:ph idx="1"/>
          </p:nvPr>
        </p:nvSpPr>
        <p:spPr>
          <a:xfrm>
            <a:off x="687198" y="1253331"/>
            <a:ext cx="10515600" cy="2546882"/>
          </a:xfrm>
        </p:spPr>
        <p:txBody>
          <a:bodyPr>
            <a:normAutofit fontScale="62500" lnSpcReduction="20000"/>
          </a:bodyPr>
          <a:lstStyle/>
          <a:p>
            <a:r>
              <a:rPr lang="ru-RU" dirty="0"/>
              <a:t>Федеральные законы от 27 ноября 2023 г. N 540-ФЗ и от 2 ноября 2023 г. N 520-ФЗ</a:t>
            </a:r>
          </a:p>
          <a:p>
            <a:endParaRPr lang="ru-RU" dirty="0"/>
          </a:p>
          <a:p>
            <a:r>
              <a:rPr lang="ru-RU" dirty="0"/>
              <a:t>Казначейскому сопровождению с открытием лицевых счетов в органах Федерального казначейства подлежат средства, определенные законом о федеральном бюджете. Средства, подлежащие казначейскому сопровождению в 2024 г., определены положениями ст. 5 Закона N 540-ФЗ. </a:t>
            </a:r>
          </a:p>
          <a:p>
            <a:r>
              <a:rPr lang="ru-RU" dirty="0"/>
              <a:t>В целом перечень оснований для казначейского сопровождения средств остался таким же, что и в 2023 г., кроме отдельных деталей казначейского сопровождения расчетов по государственным / муниципальным контрактам, заключаемым с единственным поставщиком (подрядчиком, исполнителем).</a:t>
            </a:r>
          </a:p>
        </p:txBody>
      </p:sp>
    </p:spTree>
    <p:extLst>
      <p:ext uri="{BB962C8B-B14F-4D97-AF65-F5344CB8AC3E}">
        <p14:creationId xmlns:p14="http://schemas.microsoft.com/office/powerpoint/2010/main" val="2169612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8E2734-00DC-D95B-59D7-2869D371475C}"/>
              </a:ext>
            </a:extLst>
          </p:cNvPr>
          <p:cNvSpPr>
            <a:spLocks noGrp="1"/>
          </p:cNvSpPr>
          <p:nvPr>
            <p:ph type="title"/>
          </p:nvPr>
        </p:nvSpPr>
        <p:spPr>
          <a:xfrm>
            <a:off x="838200" y="88288"/>
            <a:ext cx="10515600" cy="549275"/>
          </a:xfrm>
        </p:spPr>
        <p:txBody>
          <a:bodyPr>
            <a:normAutofit/>
          </a:bodyPr>
          <a:lstStyle/>
          <a:p>
            <a:r>
              <a:rPr lang="ru-RU" sz="2400" b="1" dirty="0">
                <a:solidFill>
                  <a:srgbClr val="00B0F0"/>
                </a:solidFill>
              </a:rPr>
              <a:t>Казначейское сопровождение - 2024: что нового?</a:t>
            </a:r>
          </a:p>
        </p:txBody>
      </p:sp>
      <p:pic>
        <p:nvPicPr>
          <p:cNvPr id="7" name="Объект 6">
            <a:extLst>
              <a:ext uri="{FF2B5EF4-FFF2-40B4-BE49-F238E27FC236}">
                <a16:creationId xmlns:a16="http://schemas.microsoft.com/office/drawing/2014/main" id="{F7B94E48-4B23-85A5-A426-8EA7F095DCA2}"/>
              </a:ext>
            </a:extLst>
          </p:cNvPr>
          <p:cNvPicPr>
            <a:picLocks noGrp="1" noChangeAspect="1"/>
          </p:cNvPicPr>
          <p:nvPr>
            <p:ph idx="1"/>
          </p:nvPr>
        </p:nvPicPr>
        <p:blipFill>
          <a:blip r:embed="rId2"/>
          <a:stretch>
            <a:fillRect/>
          </a:stretch>
        </p:blipFill>
        <p:spPr>
          <a:xfrm>
            <a:off x="1870746" y="637563"/>
            <a:ext cx="6761526" cy="6220437"/>
          </a:xfrm>
        </p:spPr>
      </p:pic>
    </p:spTree>
    <p:extLst>
      <p:ext uri="{BB962C8B-B14F-4D97-AF65-F5344CB8AC3E}">
        <p14:creationId xmlns:p14="http://schemas.microsoft.com/office/powerpoint/2010/main" val="38795797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8E2734-00DC-D95B-59D7-2869D371475C}"/>
              </a:ext>
            </a:extLst>
          </p:cNvPr>
          <p:cNvSpPr>
            <a:spLocks noGrp="1"/>
          </p:cNvSpPr>
          <p:nvPr>
            <p:ph type="title"/>
          </p:nvPr>
        </p:nvSpPr>
        <p:spPr>
          <a:xfrm>
            <a:off x="838200" y="88288"/>
            <a:ext cx="10515600" cy="549275"/>
          </a:xfrm>
        </p:spPr>
        <p:txBody>
          <a:bodyPr>
            <a:normAutofit/>
          </a:bodyPr>
          <a:lstStyle/>
          <a:p>
            <a:r>
              <a:rPr lang="ru-RU" sz="2400" b="1" dirty="0">
                <a:solidFill>
                  <a:srgbClr val="00B0F0"/>
                </a:solidFill>
              </a:rPr>
              <a:t>Казначейское сопровождение - 2024: что нового?</a:t>
            </a:r>
          </a:p>
        </p:txBody>
      </p:sp>
      <p:sp>
        <p:nvSpPr>
          <p:cNvPr id="4" name="Объект 3">
            <a:extLst>
              <a:ext uri="{FF2B5EF4-FFF2-40B4-BE49-F238E27FC236}">
                <a16:creationId xmlns:a16="http://schemas.microsoft.com/office/drawing/2014/main" id="{B14C9DA1-8824-BF6B-2ED8-D4E315A527BC}"/>
              </a:ext>
            </a:extLst>
          </p:cNvPr>
          <p:cNvSpPr>
            <a:spLocks noGrp="1"/>
          </p:cNvSpPr>
          <p:nvPr>
            <p:ph idx="1"/>
          </p:nvPr>
        </p:nvSpPr>
        <p:spPr>
          <a:xfrm>
            <a:off x="779477" y="906010"/>
            <a:ext cx="10515600" cy="4723003"/>
          </a:xfrm>
        </p:spPr>
        <p:txBody>
          <a:bodyPr>
            <a:normAutofit fontScale="77500" lnSpcReduction="20000"/>
          </a:bodyPr>
          <a:lstStyle/>
          <a:p>
            <a:pPr marL="0" indent="0" algn="ctr">
              <a:buNone/>
            </a:pPr>
            <a:r>
              <a:rPr lang="ru-RU" dirty="0">
                <a:solidFill>
                  <a:srgbClr val="00B050"/>
                </a:solidFill>
              </a:rPr>
              <a:t>С 26.12.2023</a:t>
            </a:r>
            <a:r>
              <a:rPr lang="ru-RU" dirty="0"/>
              <a:t>  </a:t>
            </a:r>
            <a:r>
              <a:rPr lang="ru-RU" sz="2600" b="1" dirty="0"/>
              <a:t>- Постановление Правительства Российской Федерации от 16.12.2023 № 2185 "Об утверждении Правил осуществления в 2024 году банковского сопровождения при казначейском сопровождении средств"</a:t>
            </a:r>
          </a:p>
          <a:p>
            <a:endParaRPr lang="ru-RU" dirty="0"/>
          </a:p>
          <a:p>
            <a:pPr marL="0" indent="0">
              <a:buNone/>
            </a:pPr>
            <a:r>
              <a:rPr lang="ru-RU" dirty="0"/>
              <a:t>Постановление утверждает:</a:t>
            </a:r>
          </a:p>
          <a:p>
            <a:r>
              <a:rPr lang="ru-RU" dirty="0"/>
              <a:t>порядок осуществления банками обособленного банковского сопровождения контрактов (договоров), расчеты по которым подлежат казначейскому сопровождению средств в 2024 году</a:t>
            </a:r>
          </a:p>
          <a:p>
            <a:r>
              <a:rPr lang="ru-RU" dirty="0"/>
              <a:t>правила осуществления банками обособленного банковского сопровождения</a:t>
            </a:r>
          </a:p>
          <a:p>
            <a:r>
              <a:rPr lang="ru-RU" dirty="0"/>
              <a:t>порядок информационного взаимодействия между банком и Федеральным казначейством при обособленном банковском сопровождении целевых средств.</a:t>
            </a:r>
          </a:p>
          <a:p>
            <a:endParaRPr lang="ru-RU" dirty="0"/>
          </a:p>
          <a:p>
            <a:r>
              <a:rPr lang="ru-RU" dirty="0"/>
              <a:t>В частности, постановление устанавливает перечень условий, которые подлежат включению в контракты (договоры) при обособленном банковском сопровождении.</a:t>
            </a:r>
          </a:p>
          <a:p>
            <a:endParaRPr lang="ru-RU" dirty="0"/>
          </a:p>
        </p:txBody>
      </p:sp>
    </p:spTree>
    <p:extLst>
      <p:ext uri="{BB962C8B-B14F-4D97-AF65-F5344CB8AC3E}">
        <p14:creationId xmlns:p14="http://schemas.microsoft.com/office/powerpoint/2010/main" val="2696155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57C662-E50C-5BCC-6C74-BB7CBE5DAF16}"/>
              </a:ext>
            </a:extLst>
          </p:cNvPr>
          <p:cNvSpPr>
            <a:spLocks noGrp="1"/>
          </p:cNvSpPr>
          <p:nvPr>
            <p:ph type="title"/>
          </p:nvPr>
        </p:nvSpPr>
        <p:spPr>
          <a:xfrm>
            <a:off x="838200" y="180567"/>
            <a:ext cx="10515600" cy="1035837"/>
          </a:xfrm>
        </p:spPr>
        <p:txBody>
          <a:bodyPr>
            <a:normAutofit/>
          </a:bodyPr>
          <a:lstStyle/>
          <a:p>
            <a:r>
              <a:rPr lang="ru-RU" sz="3200" b="1" dirty="0"/>
              <a:t>Статья 4 части 13, 14   </a:t>
            </a:r>
            <a:br>
              <a:rPr lang="ru-RU" sz="3200" b="1" dirty="0"/>
            </a:br>
            <a:r>
              <a:rPr lang="ru-RU" sz="2000" b="1" i="1" dirty="0">
                <a:solidFill>
                  <a:srgbClr val="00B0F0"/>
                </a:solidFill>
              </a:rPr>
              <a:t>(в ред. Федерального закона от 16 апреля 2022 г. N 104-ФЗ – с 01.01.2024)</a:t>
            </a:r>
          </a:p>
        </p:txBody>
      </p:sp>
      <p:sp>
        <p:nvSpPr>
          <p:cNvPr id="3" name="Объект 2">
            <a:extLst>
              <a:ext uri="{FF2B5EF4-FFF2-40B4-BE49-F238E27FC236}">
                <a16:creationId xmlns:a16="http://schemas.microsoft.com/office/drawing/2014/main" id="{65A49E39-7F13-85BB-A1AD-1A8CBC5AC332}"/>
              </a:ext>
            </a:extLst>
          </p:cNvPr>
          <p:cNvSpPr>
            <a:spLocks noGrp="1"/>
          </p:cNvSpPr>
          <p:nvPr>
            <p:ph idx="1"/>
          </p:nvPr>
        </p:nvSpPr>
        <p:spPr>
          <a:xfrm>
            <a:off x="712365" y="1216403"/>
            <a:ext cx="10515600" cy="5041784"/>
          </a:xfrm>
        </p:spPr>
        <p:txBody>
          <a:bodyPr>
            <a:normAutofit fontScale="77500" lnSpcReduction="20000"/>
          </a:bodyPr>
          <a:lstStyle/>
          <a:p>
            <a:r>
              <a:rPr lang="ru-RU" sz="2600" dirty="0"/>
              <a:t>Под мониторинг доступности и фиксацию действия (бездействия) попадают специализированные электронные площадки.</a:t>
            </a:r>
          </a:p>
          <a:p>
            <a:endParaRPr lang="ru-RU" dirty="0"/>
          </a:p>
          <a:p>
            <a:r>
              <a:rPr lang="ru-RU" sz="2100" i="1" u="sng" dirty="0">
                <a:solidFill>
                  <a:srgbClr val="7030A0"/>
                </a:solidFill>
              </a:rPr>
              <a:t>Комментарий: </a:t>
            </a:r>
          </a:p>
          <a:p>
            <a:r>
              <a:rPr lang="ru-RU" sz="2100" b="1" i="1" dirty="0">
                <a:solidFill>
                  <a:srgbClr val="7030A0"/>
                </a:solidFill>
              </a:rPr>
              <a:t>специализированная электронная площадка </a:t>
            </a:r>
            <a:r>
              <a:rPr lang="ru-RU" sz="2100" i="1" dirty="0">
                <a:solidFill>
                  <a:srgbClr val="7030A0"/>
                </a:solidFill>
              </a:rPr>
              <a:t>- соответствующая установленным в соответствии с пунктами 1 и 3 части 2 статьи 24.1 настоящего Федерального закона требованиям информационная система, доступ к которой осуществляется с использованием защищенных каналов связи и на которой проводятся закрытые конкурентные способы определения поставщиков (подрядчиков, исполнителей) в электронной форме.</a:t>
            </a:r>
          </a:p>
          <a:p>
            <a:pPr marL="0" indent="0" algn="ctr">
              <a:buNone/>
            </a:pPr>
            <a:endParaRPr lang="ru-RU" sz="2100" i="1" dirty="0">
              <a:solidFill>
                <a:srgbClr val="7030A0"/>
              </a:solidFill>
            </a:endParaRPr>
          </a:p>
          <a:p>
            <a:pPr marL="0" indent="0" algn="ctr">
              <a:buNone/>
            </a:pPr>
            <a:r>
              <a:rPr lang="ru-RU" sz="2100" b="1" i="1" dirty="0">
                <a:solidFill>
                  <a:srgbClr val="7030A0"/>
                </a:solidFill>
              </a:rPr>
              <a:t>Перечень операторов специализированных электронных площадок</a:t>
            </a:r>
            <a:r>
              <a:rPr lang="ru-RU" sz="2100" i="1" dirty="0">
                <a:solidFill>
                  <a:srgbClr val="7030A0"/>
                </a:solidFill>
              </a:rPr>
              <a:t>, предусмотренный частью 3 статьи 24 1 Федерального закона «О контрактной системе в сфере закупок товаров, работ, услуг для обеспечения государственных и муниципальных нужд", операторов электронных площадок для осуществления закрытых конкурентных закупок, предусмотренный частью 4 статьи 3 5 Федерального закона "О закупках товаров, работ, услуг отдельными видами юридических лиц»</a:t>
            </a:r>
          </a:p>
          <a:p>
            <a:pPr marL="0" indent="0" algn="ctr">
              <a:buNone/>
            </a:pPr>
            <a:r>
              <a:rPr lang="ru-RU" sz="2100" i="1" dirty="0">
                <a:solidFill>
                  <a:srgbClr val="7030A0"/>
                </a:solidFill>
              </a:rPr>
              <a:t> (утвержден распоряжением Правительства Российской Федерации от 12 июля 2018 г. N 1447-р)</a:t>
            </a:r>
          </a:p>
          <a:p>
            <a:pPr marL="0" indent="0" algn="ctr">
              <a:buNone/>
            </a:pPr>
            <a:endParaRPr lang="ru-RU" sz="2100" i="1" dirty="0">
              <a:solidFill>
                <a:srgbClr val="7030A0"/>
              </a:solidFill>
            </a:endParaRPr>
          </a:p>
          <a:p>
            <a:pPr marL="0" indent="0">
              <a:buNone/>
            </a:pPr>
            <a:r>
              <a:rPr lang="ru-RU" sz="2100" i="1" dirty="0">
                <a:solidFill>
                  <a:srgbClr val="7030A0"/>
                </a:solidFill>
              </a:rPr>
              <a:t>1. Общество с ограниченной ответственностью "Автоматизированная система торгов государственного оборонного заказа"</a:t>
            </a:r>
          </a:p>
          <a:p>
            <a:pPr marL="0" indent="0">
              <a:buNone/>
            </a:pPr>
            <a:r>
              <a:rPr lang="ru-RU" sz="2100" i="1" dirty="0">
                <a:solidFill>
                  <a:srgbClr val="7030A0"/>
                </a:solidFill>
              </a:rPr>
              <a:t>2. Общество с ограниченной ответственностью "Электронная торговая площадка ГПБ"</a:t>
            </a:r>
          </a:p>
          <a:p>
            <a:pPr marL="0" indent="0">
              <a:buNone/>
            </a:pPr>
            <a:r>
              <a:rPr lang="ru-RU" sz="2100" i="1" dirty="0">
                <a:solidFill>
                  <a:srgbClr val="7030A0"/>
                </a:solidFill>
              </a:rPr>
              <a:t>3. Общество с ограниченной ответственностью "ЭТП".</a:t>
            </a:r>
          </a:p>
        </p:txBody>
      </p:sp>
    </p:spTree>
    <p:extLst>
      <p:ext uri="{BB962C8B-B14F-4D97-AF65-F5344CB8AC3E}">
        <p14:creationId xmlns:p14="http://schemas.microsoft.com/office/powerpoint/2010/main" val="94837043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8E2734-00DC-D95B-59D7-2869D371475C}"/>
              </a:ext>
            </a:extLst>
          </p:cNvPr>
          <p:cNvSpPr>
            <a:spLocks noGrp="1"/>
          </p:cNvSpPr>
          <p:nvPr>
            <p:ph type="title"/>
          </p:nvPr>
        </p:nvSpPr>
        <p:spPr>
          <a:xfrm>
            <a:off x="838200" y="88288"/>
            <a:ext cx="10515600" cy="549275"/>
          </a:xfrm>
        </p:spPr>
        <p:txBody>
          <a:bodyPr>
            <a:normAutofit/>
          </a:bodyPr>
          <a:lstStyle/>
          <a:p>
            <a:r>
              <a:rPr lang="ru-RU" sz="2400" b="1" dirty="0">
                <a:solidFill>
                  <a:srgbClr val="00B0F0"/>
                </a:solidFill>
              </a:rPr>
              <a:t>Казначейское сопровождение - 2024: что нового?</a:t>
            </a:r>
          </a:p>
        </p:txBody>
      </p:sp>
      <p:sp>
        <p:nvSpPr>
          <p:cNvPr id="4" name="Объект 3">
            <a:extLst>
              <a:ext uri="{FF2B5EF4-FFF2-40B4-BE49-F238E27FC236}">
                <a16:creationId xmlns:a16="http://schemas.microsoft.com/office/drawing/2014/main" id="{B14C9DA1-8824-BF6B-2ED8-D4E315A527BC}"/>
              </a:ext>
            </a:extLst>
          </p:cNvPr>
          <p:cNvSpPr>
            <a:spLocks noGrp="1"/>
          </p:cNvSpPr>
          <p:nvPr>
            <p:ph idx="1"/>
          </p:nvPr>
        </p:nvSpPr>
        <p:spPr>
          <a:xfrm>
            <a:off x="779477" y="906010"/>
            <a:ext cx="10515600" cy="4723003"/>
          </a:xfrm>
        </p:spPr>
        <p:txBody>
          <a:bodyPr>
            <a:normAutofit/>
          </a:bodyPr>
          <a:lstStyle/>
          <a:p>
            <a:pPr marL="0" indent="0">
              <a:buNone/>
            </a:pPr>
            <a:r>
              <a:rPr lang="ru-RU" sz="2000" dirty="0"/>
              <a:t>На 2024 год продлен утвержденный постановлением Правительства РФ от 26.12.2022 № 2438 порядок перечисления средств, подлежащих казначейскому сопровождению, на расчетные счета, открытые в кредитных организациях. </a:t>
            </a:r>
          </a:p>
          <a:p>
            <a:pPr marL="0" indent="0">
              <a:buNone/>
            </a:pPr>
            <a:r>
              <a:rPr lang="ru-RU" sz="2000" dirty="0"/>
              <a:t>Также уточнено, что данная норма работает в отношении затрат на приобретение стройматериалов и оборудования, которые включены в проектную документацию, а перечень таких материалов должен быть утвержден заказчиком (постановление Правительства РФ от 11 декабря 2023 г. № 2125 – </a:t>
            </a:r>
            <a:r>
              <a:rPr lang="ru-RU" sz="2000" dirty="0">
                <a:solidFill>
                  <a:srgbClr val="00B0F0"/>
                </a:solidFill>
              </a:rPr>
              <a:t>с 01.01.2024</a:t>
            </a:r>
            <a:r>
              <a:rPr lang="ru-RU" sz="2000" dirty="0"/>
              <a:t>).</a:t>
            </a:r>
          </a:p>
        </p:txBody>
      </p:sp>
    </p:spTree>
    <p:extLst>
      <p:ext uri="{BB962C8B-B14F-4D97-AF65-F5344CB8AC3E}">
        <p14:creationId xmlns:p14="http://schemas.microsoft.com/office/powerpoint/2010/main" val="5079168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C31412-4903-B6A8-C243-F8093B2326F5}"/>
              </a:ext>
            </a:extLst>
          </p:cNvPr>
          <p:cNvSpPr>
            <a:spLocks noGrp="1"/>
          </p:cNvSpPr>
          <p:nvPr>
            <p:ph type="title"/>
          </p:nvPr>
        </p:nvSpPr>
        <p:spPr>
          <a:xfrm>
            <a:off x="838200" y="1648640"/>
            <a:ext cx="10515600" cy="1325563"/>
          </a:xfrm>
        </p:spPr>
        <p:txBody>
          <a:bodyPr>
            <a:normAutofit/>
          </a:bodyPr>
          <a:lstStyle/>
          <a:p>
            <a:r>
              <a:rPr lang="ru-RU" sz="3200" dirty="0">
                <a:highlight>
                  <a:srgbClr val="C0C0C0"/>
                </a:highlight>
              </a:rPr>
              <a:t>Национальный режим: изменения, принятые в 4 квартале 2023 года + вступающие в силу в 2024 году</a:t>
            </a:r>
          </a:p>
        </p:txBody>
      </p:sp>
    </p:spTree>
    <p:extLst>
      <p:ext uri="{BB962C8B-B14F-4D97-AF65-F5344CB8AC3E}">
        <p14:creationId xmlns:p14="http://schemas.microsoft.com/office/powerpoint/2010/main" val="333906483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006CF0-F4BB-927E-A293-99CABCC98A11}"/>
              </a:ext>
            </a:extLst>
          </p:cNvPr>
          <p:cNvSpPr>
            <a:spLocks noGrp="1"/>
          </p:cNvSpPr>
          <p:nvPr>
            <p:ph type="title"/>
          </p:nvPr>
        </p:nvSpPr>
        <p:spPr>
          <a:xfrm>
            <a:off x="838200" y="130233"/>
            <a:ext cx="10515600" cy="733833"/>
          </a:xfrm>
        </p:spPr>
        <p:txBody>
          <a:bodyPr>
            <a:normAutofit fontScale="90000"/>
          </a:bodyPr>
          <a:lstStyle/>
          <a:p>
            <a:pPr algn="ctr"/>
            <a:r>
              <a:rPr lang="ru-RU" sz="2400" b="1" dirty="0">
                <a:solidFill>
                  <a:srgbClr val="002060"/>
                </a:solidFill>
              </a:rPr>
              <a:t>Изменения в 616 ПП от 30 апреля 2020 г. N 616 "Об установлении запрета на допуск промышленных товаров, происходящих из иностранных государств……»</a:t>
            </a:r>
          </a:p>
        </p:txBody>
      </p:sp>
      <p:sp>
        <p:nvSpPr>
          <p:cNvPr id="3" name="Объект 2">
            <a:extLst>
              <a:ext uri="{FF2B5EF4-FFF2-40B4-BE49-F238E27FC236}">
                <a16:creationId xmlns:a16="http://schemas.microsoft.com/office/drawing/2014/main" id="{6D7737E5-721E-641F-0FD6-B15EE0047CBC}"/>
              </a:ext>
            </a:extLst>
          </p:cNvPr>
          <p:cNvSpPr>
            <a:spLocks noGrp="1"/>
          </p:cNvSpPr>
          <p:nvPr>
            <p:ph idx="1"/>
          </p:nvPr>
        </p:nvSpPr>
        <p:spPr>
          <a:xfrm>
            <a:off x="320180" y="6160144"/>
            <a:ext cx="11306961" cy="448391"/>
          </a:xfrm>
        </p:spPr>
        <p:txBody>
          <a:bodyPr>
            <a:noAutofit/>
          </a:bodyPr>
          <a:lstStyle/>
          <a:p>
            <a:pPr marL="0" indent="0">
              <a:buNone/>
            </a:pPr>
            <a:r>
              <a:rPr lang="ru-RU" sz="1800" dirty="0">
                <a:solidFill>
                  <a:srgbClr val="00B0F0"/>
                </a:solidFill>
              </a:rPr>
              <a:t>Постановление Правительства РФ от 16 сентября 2023 г. N 1512 "О внесении изменений в некоторые акты Правительства Российской Федерации"</a:t>
            </a:r>
          </a:p>
        </p:txBody>
      </p:sp>
      <p:graphicFrame>
        <p:nvGraphicFramePr>
          <p:cNvPr id="4" name="Таблица 3">
            <a:extLst>
              <a:ext uri="{FF2B5EF4-FFF2-40B4-BE49-F238E27FC236}">
                <a16:creationId xmlns:a16="http://schemas.microsoft.com/office/drawing/2014/main" id="{5D270D48-25A8-EE74-6268-F1EB7536F023}"/>
              </a:ext>
            </a:extLst>
          </p:cNvPr>
          <p:cNvGraphicFramePr>
            <a:graphicFrameLocks noGrp="1"/>
          </p:cNvGraphicFramePr>
          <p:nvPr>
            <p:extLst>
              <p:ext uri="{D42A27DB-BD31-4B8C-83A1-F6EECF244321}">
                <p14:modId xmlns:p14="http://schemas.microsoft.com/office/powerpoint/2010/main" val="3424535864"/>
              </p:ext>
            </p:extLst>
          </p:nvPr>
        </p:nvGraphicFramePr>
        <p:xfrm>
          <a:off x="320180" y="979725"/>
          <a:ext cx="11551640" cy="5064760"/>
        </p:xfrm>
        <a:graphic>
          <a:graphicData uri="http://schemas.openxmlformats.org/drawingml/2006/table">
            <a:tbl>
              <a:tblPr firstRow="1" bandRow="1">
                <a:tableStyleId>{5C22544A-7EE6-4342-B048-85BDC9FD1C3A}</a:tableStyleId>
              </a:tblPr>
              <a:tblGrid>
                <a:gridCol w="5766086">
                  <a:extLst>
                    <a:ext uri="{9D8B030D-6E8A-4147-A177-3AD203B41FA5}">
                      <a16:colId xmlns:a16="http://schemas.microsoft.com/office/drawing/2014/main" val="469764484"/>
                    </a:ext>
                  </a:extLst>
                </a:gridCol>
                <a:gridCol w="5785554">
                  <a:extLst>
                    <a:ext uri="{9D8B030D-6E8A-4147-A177-3AD203B41FA5}">
                      <a16:colId xmlns:a16="http://schemas.microsoft.com/office/drawing/2014/main" val="1857564498"/>
                    </a:ext>
                  </a:extLst>
                </a:gridCol>
              </a:tblGrid>
              <a:tr h="370840">
                <a:tc>
                  <a:txBody>
                    <a:bodyPr/>
                    <a:lstStyle/>
                    <a:p>
                      <a:r>
                        <a:rPr lang="ru-RU" dirty="0"/>
                        <a:t>Редакция до 01.12.2023</a:t>
                      </a:r>
                    </a:p>
                  </a:txBody>
                  <a:tcPr/>
                </a:tc>
                <a:tc>
                  <a:txBody>
                    <a:bodyPr/>
                    <a:lstStyle/>
                    <a:p>
                      <a:r>
                        <a:rPr lang="ru-RU" dirty="0"/>
                        <a:t>Редакция с 01.12.2023</a:t>
                      </a:r>
                    </a:p>
                  </a:txBody>
                  <a:tcPr/>
                </a:tc>
                <a:extLst>
                  <a:ext uri="{0D108BD9-81ED-4DB2-BD59-A6C34878D82A}">
                    <a16:rowId xmlns:a16="http://schemas.microsoft.com/office/drawing/2014/main" val="489045707"/>
                  </a:ext>
                </a:extLst>
              </a:tr>
              <a:tr h="370840">
                <a:tc>
                  <a:txBody>
                    <a:bodyPr/>
                    <a:lstStyle/>
                    <a:p>
                      <a:r>
                        <a:rPr lang="ru-RU" sz="1600" dirty="0"/>
                        <a:t>147. Позиция </a:t>
                      </a:r>
                    </a:p>
                    <a:p>
                      <a:r>
                        <a:rPr lang="ru-RU" sz="1600" dirty="0"/>
                        <a:t>ОКПД2: </a:t>
                      </a:r>
                    </a:p>
                    <a:p>
                      <a:r>
                        <a:rPr lang="ru-RU" sz="1600" b="0" i="0" dirty="0"/>
                        <a:t>32.50.13.190</a:t>
                      </a:r>
                    </a:p>
                    <a:p>
                      <a:r>
                        <a:rPr lang="ru-RU" sz="1600" dirty="0"/>
                        <a:t>32.50.50.181</a:t>
                      </a:r>
                    </a:p>
                    <a:p>
                      <a:r>
                        <a:rPr lang="ru-RU" sz="1600" dirty="0"/>
                        <a:t>32.50.50.190</a:t>
                      </a:r>
                    </a:p>
                    <a:p>
                      <a:endParaRPr lang="ru-RU" sz="1600" dirty="0"/>
                    </a:p>
                    <a:p>
                      <a:r>
                        <a:rPr lang="ru-RU" sz="1600" dirty="0"/>
                        <a:t>Пробирки вакуумные для взятия образцов крови ИВД, соответствующие кодам вида медицинского изделия в соответствии с номенклатурной классификацией медицинских изделий - 293640; </a:t>
                      </a:r>
                      <a:r>
                        <a:rPr lang="ru-RU" sz="1600" b="0" dirty="0"/>
                        <a:t>293630;</a:t>
                      </a:r>
                      <a:r>
                        <a:rPr lang="ru-RU" sz="1600" b="1" dirty="0"/>
                        <a:t> </a:t>
                      </a:r>
                      <a:r>
                        <a:rPr lang="ru-RU" sz="1600" strike="noStrike" dirty="0"/>
                        <a:t>293700; 293780; 293540; 293760; 293480; 293400*</a:t>
                      </a:r>
                    </a:p>
                    <a:p>
                      <a:endParaRPr lang="ru-RU" sz="1600" strike="noStrike" dirty="0"/>
                    </a:p>
                    <a:p>
                      <a:r>
                        <a:rPr lang="ru-RU" sz="1600" b="1" strike="noStrike" dirty="0">
                          <a:solidFill>
                            <a:srgbClr val="7030A0"/>
                          </a:solidFill>
                        </a:rPr>
                        <a:t>Почему изначально не в правильном порядке</a:t>
                      </a:r>
                      <a:r>
                        <a:rPr lang="en-US" sz="1600" b="1" strike="noStrike" dirty="0">
                          <a:solidFill>
                            <a:srgbClr val="7030A0"/>
                          </a:solidFill>
                        </a:rPr>
                        <a:t>?</a:t>
                      </a:r>
                      <a:br>
                        <a:rPr lang="en-US" sz="1600" b="1" strike="noStrike" dirty="0">
                          <a:solidFill>
                            <a:srgbClr val="7030A0"/>
                          </a:solidFill>
                        </a:rPr>
                      </a:br>
                      <a:r>
                        <a:rPr lang="ru-RU" sz="1600" strike="noStrike" dirty="0"/>
                        <a:t>293400, 293480, 293540, 293630, 293640, 293700, 293760, 293780</a:t>
                      </a:r>
                    </a:p>
                  </a:txBody>
                  <a:tcPr/>
                </a:tc>
                <a:tc>
                  <a:txBody>
                    <a:bodyPr/>
                    <a:lstStyle/>
                    <a:p>
                      <a:r>
                        <a:rPr lang="ru-RU" sz="1600" dirty="0"/>
                        <a:t>147. Позиция</a:t>
                      </a:r>
                    </a:p>
                    <a:p>
                      <a:r>
                        <a:rPr lang="ru-RU" sz="1600" dirty="0"/>
                        <a:t>ОКПД2: </a:t>
                      </a:r>
                    </a:p>
                    <a:p>
                      <a:r>
                        <a:rPr lang="ru-RU" sz="1600" b="1" dirty="0"/>
                        <a:t>22.29.29.190</a:t>
                      </a:r>
                    </a:p>
                    <a:p>
                      <a:r>
                        <a:rPr lang="ru-RU" sz="1600" dirty="0"/>
                        <a:t>32.50.50.181</a:t>
                      </a:r>
                    </a:p>
                    <a:p>
                      <a:r>
                        <a:rPr lang="ru-RU" sz="1600" i="0" dirty="0"/>
                        <a:t>32.50.13.190</a:t>
                      </a:r>
                    </a:p>
                    <a:p>
                      <a:r>
                        <a:rPr lang="ru-RU" sz="1600" dirty="0"/>
                        <a:t>32.50.50.190</a:t>
                      </a:r>
                    </a:p>
                    <a:p>
                      <a:r>
                        <a:rPr lang="ru-RU" sz="1600" dirty="0"/>
                        <a:t>Пробирки вакуумные для взятия образцов крови ИВД, соответствующие кодам вида медицинского изделия </a:t>
                      </a:r>
                      <a:r>
                        <a:rPr lang="ru-RU" sz="1600" b="0" dirty="0"/>
                        <a:t>293370, 293400, 293420, 293480, 293500, 293540, 293570, 293630</a:t>
                      </a:r>
                      <a:r>
                        <a:rPr lang="ru-RU" sz="1600" dirty="0"/>
                        <a:t>, 293640, 293660, 293700, 293760, 293780, 334330*</a:t>
                      </a:r>
                    </a:p>
                    <a:p>
                      <a:endParaRPr lang="ru-RU" sz="1600" dirty="0"/>
                    </a:p>
                    <a:p>
                      <a:endParaRPr lang="en-US" sz="1600" dirty="0">
                        <a:solidFill>
                          <a:srgbClr val="FF0000"/>
                        </a:solidFill>
                      </a:endParaRPr>
                    </a:p>
                    <a:p>
                      <a:r>
                        <a:rPr lang="ru-RU" sz="1600" dirty="0">
                          <a:solidFill>
                            <a:srgbClr val="FF0000"/>
                          </a:solidFill>
                        </a:rPr>
                        <a:t>293370</a:t>
                      </a:r>
                      <a:r>
                        <a:rPr lang="ru-RU" sz="1600" dirty="0"/>
                        <a:t>, 293400, </a:t>
                      </a:r>
                      <a:r>
                        <a:rPr lang="ru-RU" sz="1600" dirty="0">
                          <a:solidFill>
                            <a:srgbClr val="FF0000"/>
                          </a:solidFill>
                        </a:rPr>
                        <a:t>293420</a:t>
                      </a:r>
                      <a:r>
                        <a:rPr lang="ru-RU" sz="1600" dirty="0"/>
                        <a:t>, 293480, </a:t>
                      </a:r>
                      <a:r>
                        <a:rPr lang="ru-RU" sz="1600" dirty="0">
                          <a:solidFill>
                            <a:srgbClr val="FF0000"/>
                          </a:solidFill>
                        </a:rPr>
                        <a:t>293500</a:t>
                      </a:r>
                      <a:r>
                        <a:rPr lang="ru-RU" sz="1600" dirty="0"/>
                        <a:t>, 293540, </a:t>
                      </a:r>
                      <a:r>
                        <a:rPr lang="ru-RU" sz="1600" dirty="0">
                          <a:solidFill>
                            <a:srgbClr val="FF0000"/>
                          </a:solidFill>
                        </a:rPr>
                        <a:t>293570,</a:t>
                      </a:r>
                      <a:r>
                        <a:rPr lang="ru-RU" sz="1600" dirty="0"/>
                        <a:t> 293630, 293640, </a:t>
                      </a:r>
                      <a:r>
                        <a:rPr lang="ru-RU" sz="1600" dirty="0">
                          <a:solidFill>
                            <a:srgbClr val="FF0000"/>
                          </a:solidFill>
                        </a:rPr>
                        <a:t>293660</a:t>
                      </a:r>
                      <a:r>
                        <a:rPr lang="ru-RU" sz="1600" dirty="0"/>
                        <a:t>, 293700, 293760, 293780, </a:t>
                      </a:r>
                      <a:r>
                        <a:rPr lang="ru-RU" sz="1600" dirty="0">
                          <a:solidFill>
                            <a:srgbClr val="FF0000"/>
                          </a:solidFill>
                        </a:rPr>
                        <a:t>334330</a:t>
                      </a:r>
                    </a:p>
                  </a:txBody>
                  <a:tcPr/>
                </a:tc>
                <a:extLst>
                  <a:ext uri="{0D108BD9-81ED-4DB2-BD59-A6C34878D82A}">
                    <a16:rowId xmlns:a16="http://schemas.microsoft.com/office/drawing/2014/main" val="775234000"/>
                  </a:ext>
                </a:extLst>
              </a:tr>
              <a:tr h="370840">
                <a:tc gridSpan="2">
                  <a:txBody>
                    <a:bodyPr/>
                    <a:lstStyle/>
                    <a:p>
                      <a:r>
                        <a:rPr lang="ru-RU" sz="1400" strike="noStrike" dirty="0"/>
                        <a:t>* При применении настоящего перечня в отношении товара, указанного в пункте 147, следует руководствоваться как кодом в соответствии с Общероссийским классификатором продукции по видам экономической деятельности (ОКПД 2), так и кодом вида медицинского изделия в соответствии с номенклатурной классификацией медицинских изделий, утвержденной приказом Министерства здравоохранения Российской Федерации (НКМИ).</a:t>
                      </a:r>
                    </a:p>
                  </a:txBody>
                  <a:tcPr/>
                </a:tc>
                <a:tc hMerge="1">
                  <a:txBody>
                    <a:bodyPr/>
                    <a:lstStyle/>
                    <a:p>
                      <a:endParaRPr lang="ru-RU" dirty="0">
                        <a:solidFill>
                          <a:srgbClr val="FF0000"/>
                        </a:solidFill>
                      </a:endParaRPr>
                    </a:p>
                  </a:txBody>
                  <a:tcPr/>
                </a:tc>
                <a:extLst>
                  <a:ext uri="{0D108BD9-81ED-4DB2-BD59-A6C34878D82A}">
                    <a16:rowId xmlns:a16="http://schemas.microsoft.com/office/drawing/2014/main" val="3527566696"/>
                  </a:ext>
                </a:extLst>
              </a:tr>
            </a:tbl>
          </a:graphicData>
        </a:graphic>
      </p:graphicFrame>
    </p:spTree>
    <p:extLst>
      <p:ext uri="{BB962C8B-B14F-4D97-AF65-F5344CB8AC3E}">
        <p14:creationId xmlns:p14="http://schemas.microsoft.com/office/powerpoint/2010/main" val="41865593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006CF0-F4BB-927E-A293-99CABCC98A11}"/>
              </a:ext>
            </a:extLst>
          </p:cNvPr>
          <p:cNvSpPr>
            <a:spLocks noGrp="1"/>
          </p:cNvSpPr>
          <p:nvPr>
            <p:ph type="title"/>
          </p:nvPr>
        </p:nvSpPr>
        <p:spPr>
          <a:xfrm>
            <a:off x="838200" y="130233"/>
            <a:ext cx="10515600" cy="733833"/>
          </a:xfrm>
        </p:spPr>
        <p:txBody>
          <a:bodyPr>
            <a:normAutofit fontScale="90000"/>
          </a:bodyPr>
          <a:lstStyle/>
          <a:p>
            <a:pPr algn="ctr"/>
            <a:r>
              <a:rPr lang="ru-RU" sz="2400" b="1" dirty="0">
                <a:solidFill>
                  <a:srgbClr val="002060"/>
                </a:solidFill>
              </a:rPr>
              <a:t>Изменения в 616 ПП от 30 апреля 2020 г. N 616 "Об установлении запрета на допуск промышленных товаров, происходящих из иностранных государств……»</a:t>
            </a:r>
          </a:p>
        </p:txBody>
      </p:sp>
      <p:graphicFrame>
        <p:nvGraphicFramePr>
          <p:cNvPr id="4" name="Таблица 3">
            <a:extLst>
              <a:ext uri="{FF2B5EF4-FFF2-40B4-BE49-F238E27FC236}">
                <a16:creationId xmlns:a16="http://schemas.microsoft.com/office/drawing/2014/main" id="{5D270D48-25A8-EE74-6268-F1EB7536F023}"/>
              </a:ext>
            </a:extLst>
          </p:cNvPr>
          <p:cNvGraphicFramePr>
            <a:graphicFrameLocks noGrp="1"/>
          </p:cNvGraphicFramePr>
          <p:nvPr/>
        </p:nvGraphicFramePr>
        <p:xfrm>
          <a:off x="251670" y="929391"/>
          <a:ext cx="11551640" cy="3053080"/>
        </p:xfrm>
        <a:graphic>
          <a:graphicData uri="http://schemas.openxmlformats.org/drawingml/2006/table">
            <a:tbl>
              <a:tblPr firstRow="1" bandRow="1">
                <a:tableStyleId>{5C22544A-7EE6-4342-B048-85BDC9FD1C3A}</a:tableStyleId>
              </a:tblPr>
              <a:tblGrid>
                <a:gridCol w="11551640">
                  <a:extLst>
                    <a:ext uri="{9D8B030D-6E8A-4147-A177-3AD203B41FA5}">
                      <a16:colId xmlns:a16="http://schemas.microsoft.com/office/drawing/2014/main" val="469764484"/>
                    </a:ext>
                  </a:extLst>
                </a:gridCol>
              </a:tblGrid>
              <a:tr h="370840">
                <a:tc>
                  <a:txBody>
                    <a:bodyPr/>
                    <a:lstStyle/>
                    <a:p>
                      <a:r>
                        <a:rPr lang="ru-RU" dirty="0"/>
                        <a:t>Редакция </a:t>
                      </a:r>
                      <a:r>
                        <a:rPr lang="ru-RU" u="sng" dirty="0">
                          <a:solidFill>
                            <a:schemeClr val="bg1"/>
                          </a:solidFill>
                        </a:rPr>
                        <a:t>с </a:t>
                      </a:r>
                      <a:r>
                        <a:rPr lang="en-US" u="sng" dirty="0">
                          <a:solidFill>
                            <a:schemeClr val="bg1"/>
                          </a:solidFill>
                        </a:rPr>
                        <a:t>23</a:t>
                      </a:r>
                      <a:r>
                        <a:rPr lang="ru-RU" u="sng" dirty="0">
                          <a:solidFill>
                            <a:schemeClr val="bg1"/>
                          </a:solidFill>
                        </a:rPr>
                        <a:t>.12.2023</a:t>
                      </a:r>
                      <a:r>
                        <a:rPr lang="en-US" u="sng" dirty="0">
                          <a:solidFill>
                            <a:schemeClr val="bg1"/>
                          </a:solidFill>
                        </a:rPr>
                        <a:t> </a:t>
                      </a:r>
                      <a:r>
                        <a:rPr lang="en-US" dirty="0"/>
                        <a:t>– </a:t>
                      </a:r>
                      <a:r>
                        <a:rPr lang="ru-RU" dirty="0"/>
                        <a:t>новая позиция</a:t>
                      </a:r>
                    </a:p>
                  </a:txBody>
                  <a:tcPr/>
                </a:tc>
                <a:extLst>
                  <a:ext uri="{0D108BD9-81ED-4DB2-BD59-A6C34878D82A}">
                    <a16:rowId xmlns:a16="http://schemas.microsoft.com/office/drawing/2014/main" val="489045707"/>
                  </a:ext>
                </a:extLst>
              </a:tr>
              <a:tr h="370840">
                <a:tc>
                  <a:txBody>
                    <a:bodyPr/>
                    <a:lstStyle/>
                    <a:p>
                      <a:r>
                        <a:rPr lang="ru-RU" b="1" dirty="0">
                          <a:solidFill>
                            <a:srgbClr val="FF0000"/>
                          </a:solidFill>
                        </a:rPr>
                        <a:t>148.</a:t>
                      </a:r>
                    </a:p>
                    <a:p>
                      <a:r>
                        <a:rPr lang="ru-RU" dirty="0">
                          <a:solidFill>
                            <a:schemeClr val="tx1"/>
                          </a:solidFill>
                        </a:rPr>
                        <a:t>ОКПД2 32.50.21.121 </a:t>
                      </a:r>
                    </a:p>
                    <a:p>
                      <a:r>
                        <a:rPr lang="ru-RU" dirty="0">
                          <a:solidFill>
                            <a:schemeClr val="tx1"/>
                          </a:solidFill>
                        </a:rPr>
                        <a:t>32.50.21.122 </a:t>
                      </a:r>
                    </a:p>
                    <a:p>
                      <a:r>
                        <a:rPr lang="ru-RU" dirty="0">
                          <a:solidFill>
                            <a:schemeClr val="tx1"/>
                          </a:solidFill>
                        </a:rPr>
                        <a:t>32.50.21.123</a:t>
                      </a:r>
                    </a:p>
                    <a:p>
                      <a:r>
                        <a:rPr lang="ru-RU" dirty="0">
                          <a:solidFill>
                            <a:schemeClr val="tx1"/>
                          </a:solidFill>
                        </a:rPr>
                        <a:t>Аппараты искусственной вентиляции легких, соответствующие кодам вида медицинского изделия в соответствии с номенклатурной классификацией медицинских изделий - 232870, 232890*</a:t>
                      </a:r>
                    </a:p>
                  </a:txBody>
                  <a:tcPr/>
                </a:tc>
                <a:extLst>
                  <a:ext uri="{0D108BD9-81ED-4DB2-BD59-A6C34878D82A}">
                    <a16:rowId xmlns:a16="http://schemas.microsoft.com/office/drawing/2014/main" val="775234000"/>
                  </a:ext>
                </a:extLst>
              </a:tr>
              <a:tr h="370840">
                <a:tc>
                  <a:txBody>
                    <a:bodyPr/>
                    <a:lstStyle/>
                    <a:p>
                      <a:r>
                        <a:rPr lang="ru-RU" sz="1400" strike="noStrike" dirty="0"/>
                        <a:t>* При применении настоящего перечня в отношении товаров, указанных в пунктах 147 </a:t>
                      </a:r>
                      <a:r>
                        <a:rPr lang="ru-RU" sz="1400" strike="noStrike" dirty="0">
                          <a:solidFill>
                            <a:srgbClr val="FF0000"/>
                          </a:solidFill>
                        </a:rPr>
                        <a:t>и 148</a:t>
                      </a:r>
                      <a:r>
                        <a:rPr lang="ru-RU" sz="1400" strike="noStrike" dirty="0"/>
                        <a:t>, следует руководствоваться как кодом в соответствии с Общероссийским классификатором продукции по видам экономической деятельности (ОКПД 2), так и кодом вида медицинского изделия в соответствии с номенклатурной классификацией медицинских изделий, утвержденной приказом Министерства здравоохранения Российской Федерации (НКМИ).".</a:t>
                      </a:r>
                    </a:p>
                  </a:txBody>
                  <a:tcPr/>
                </a:tc>
                <a:extLst>
                  <a:ext uri="{0D108BD9-81ED-4DB2-BD59-A6C34878D82A}">
                    <a16:rowId xmlns:a16="http://schemas.microsoft.com/office/drawing/2014/main" val="3527566696"/>
                  </a:ext>
                </a:extLst>
              </a:tr>
            </a:tbl>
          </a:graphicData>
        </a:graphic>
      </p:graphicFrame>
      <p:sp>
        <p:nvSpPr>
          <p:cNvPr id="6" name="TextBox 5">
            <a:extLst>
              <a:ext uri="{FF2B5EF4-FFF2-40B4-BE49-F238E27FC236}">
                <a16:creationId xmlns:a16="http://schemas.microsoft.com/office/drawing/2014/main" id="{DA32DF81-79A8-B615-7D5F-82FF8804D59F}"/>
              </a:ext>
            </a:extLst>
          </p:cNvPr>
          <p:cNvSpPr txBox="1"/>
          <p:nvPr/>
        </p:nvSpPr>
        <p:spPr>
          <a:xfrm>
            <a:off x="522215" y="4399836"/>
            <a:ext cx="11281095"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00B0F0"/>
                </a:solidFill>
                <a:effectLst/>
                <a:uLnTx/>
                <a:uFillTx/>
                <a:latin typeface="Calibri"/>
                <a:ea typeface="+mn-ea"/>
                <a:cs typeface="+mn-cs"/>
              </a:rPr>
              <a:t>Постановление Правительства РФ от 9 декабря 2023 г. N 2094</a:t>
            </a:r>
          </a:p>
        </p:txBody>
      </p:sp>
    </p:spTree>
    <p:extLst>
      <p:ext uri="{BB962C8B-B14F-4D97-AF65-F5344CB8AC3E}">
        <p14:creationId xmlns:p14="http://schemas.microsoft.com/office/powerpoint/2010/main" val="12220058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006CF0-F4BB-927E-A293-99CABCC98A11}"/>
              </a:ext>
            </a:extLst>
          </p:cNvPr>
          <p:cNvSpPr>
            <a:spLocks noGrp="1"/>
          </p:cNvSpPr>
          <p:nvPr>
            <p:ph type="title"/>
          </p:nvPr>
        </p:nvSpPr>
        <p:spPr>
          <a:xfrm>
            <a:off x="838200" y="130233"/>
            <a:ext cx="10515600" cy="733833"/>
          </a:xfrm>
        </p:spPr>
        <p:txBody>
          <a:bodyPr>
            <a:normAutofit fontScale="90000"/>
          </a:bodyPr>
          <a:lstStyle/>
          <a:p>
            <a:pPr algn="ctr"/>
            <a:r>
              <a:rPr lang="ru-RU" sz="2400" b="1" dirty="0">
                <a:solidFill>
                  <a:srgbClr val="002060"/>
                </a:solidFill>
              </a:rPr>
              <a:t>Изменения в 616 ПП от 30 апреля 2020 г. N 616 "Об установлении запрета на допуск промышленных товаров, происходящих из иностранных государств……»</a:t>
            </a:r>
          </a:p>
        </p:txBody>
      </p:sp>
      <p:graphicFrame>
        <p:nvGraphicFramePr>
          <p:cNvPr id="4" name="Таблица 3">
            <a:extLst>
              <a:ext uri="{FF2B5EF4-FFF2-40B4-BE49-F238E27FC236}">
                <a16:creationId xmlns:a16="http://schemas.microsoft.com/office/drawing/2014/main" id="{5D270D48-25A8-EE74-6268-F1EB7536F023}"/>
              </a:ext>
            </a:extLst>
          </p:cNvPr>
          <p:cNvGraphicFramePr>
            <a:graphicFrameLocks noGrp="1"/>
          </p:cNvGraphicFramePr>
          <p:nvPr>
            <p:extLst>
              <p:ext uri="{D42A27DB-BD31-4B8C-83A1-F6EECF244321}">
                <p14:modId xmlns:p14="http://schemas.microsoft.com/office/powerpoint/2010/main" val="905256142"/>
              </p:ext>
            </p:extLst>
          </p:nvPr>
        </p:nvGraphicFramePr>
        <p:xfrm>
          <a:off x="378903" y="896620"/>
          <a:ext cx="11551640" cy="1808480"/>
        </p:xfrm>
        <a:graphic>
          <a:graphicData uri="http://schemas.openxmlformats.org/drawingml/2006/table">
            <a:tbl>
              <a:tblPr firstRow="1" bandRow="1">
                <a:tableStyleId>{5C22544A-7EE6-4342-B048-85BDC9FD1C3A}</a:tableStyleId>
              </a:tblPr>
              <a:tblGrid>
                <a:gridCol w="5766086">
                  <a:extLst>
                    <a:ext uri="{9D8B030D-6E8A-4147-A177-3AD203B41FA5}">
                      <a16:colId xmlns:a16="http://schemas.microsoft.com/office/drawing/2014/main" val="469764484"/>
                    </a:ext>
                  </a:extLst>
                </a:gridCol>
                <a:gridCol w="5785554">
                  <a:extLst>
                    <a:ext uri="{9D8B030D-6E8A-4147-A177-3AD203B41FA5}">
                      <a16:colId xmlns:a16="http://schemas.microsoft.com/office/drawing/2014/main" val="1857564498"/>
                    </a:ext>
                  </a:extLst>
                </a:gridCol>
              </a:tblGrid>
              <a:tr h="370840">
                <a:tc>
                  <a:txBody>
                    <a:bodyPr/>
                    <a:lstStyle/>
                    <a:p>
                      <a:r>
                        <a:rPr lang="ru-RU" dirty="0"/>
                        <a:t>Редакция до 29.12.2023</a:t>
                      </a:r>
                    </a:p>
                  </a:txBody>
                  <a:tcPr/>
                </a:tc>
                <a:tc>
                  <a:txBody>
                    <a:bodyPr/>
                    <a:lstStyle/>
                    <a:p>
                      <a:r>
                        <a:rPr lang="ru-RU" dirty="0"/>
                        <a:t>Редакция с 29.12.2023</a:t>
                      </a:r>
                    </a:p>
                  </a:txBody>
                  <a:tcPr/>
                </a:tc>
                <a:extLst>
                  <a:ext uri="{0D108BD9-81ED-4DB2-BD59-A6C34878D82A}">
                    <a16:rowId xmlns:a16="http://schemas.microsoft.com/office/drawing/2014/main" val="489045707"/>
                  </a:ext>
                </a:extLst>
              </a:tr>
              <a:tr h="370840">
                <a:tc>
                  <a:txBody>
                    <a:bodyPr/>
                    <a:lstStyle/>
                    <a:p>
                      <a:r>
                        <a:rPr lang="ru-RU" sz="1600" strike="noStrike" dirty="0"/>
                        <a:t>131. Позиция </a:t>
                      </a:r>
                    </a:p>
                    <a:p>
                      <a:r>
                        <a:rPr lang="ru-RU" sz="1600" strike="noStrike" dirty="0"/>
                        <a:t>ОКПД2: </a:t>
                      </a:r>
                    </a:p>
                    <a:p>
                      <a:r>
                        <a:rPr lang="ru-RU" sz="1600" strike="noStrike" dirty="0"/>
                        <a:t>30.30.31  Вертолеты</a:t>
                      </a:r>
                    </a:p>
                  </a:txBody>
                  <a:tcPr/>
                </a:tc>
                <a:tc>
                  <a:txBody>
                    <a:bodyPr/>
                    <a:lstStyle/>
                    <a:p>
                      <a:r>
                        <a:rPr lang="ru-RU" sz="1600" dirty="0">
                          <a:solidFill>
                            <a:schemeClr val="tx1"/>
                          </a:solidFill>
                        </a:rPr>
                        <a:t>131. Позиция </a:t>
                      </a:r>
                    </a:p>
                    <a:p>
                      <a:r>
                        <a:rPr lang="ru-RU" sz="1600" dirty="0">
                          <a:solidFill>
                            <a:schemeClr val="tx1"/>
                          </a:solidFill>
                        </a:rPr>
                        <a:t>ОКПД2:</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600" dirty="0">
                          <a:solidFill>
                            <a:schemeClr val="tx1"/>
                          </a:solidFill>
                        </a:rPr>
                        <a:t>30.30.31.110    </a:t>
                      </a:r>
                      <a:r>
                        <a:rPr lang="ru-RU" sz="1600" strike="noStrike" dirty="0"/>
                        <a:t>Вертолеты пассажирские</a:t>
                      </a:r>
                    </a:p>
                    <a:p>
                      <a:r>
                        <a:rPr lang="ru-RU" sz="1600" dirty="0">
                          <a:solidFill>
                            <a:srgbClr val="FF0000"/>
                          </a:solidFill>
                        </a:rPr>
                        <a:t> </a:t>
                      </a:r>
                    </a:p>
                  </a:txBody>
                  <a:tcPr/>
                </a:tc>
                <a:extLst>
                  <a:ext uri="{0D108BD9-81ED-4DB2-BD59-A6C34878D82A}">
                    <a16:rowId xmlns:a16="http://schemas.microsoft.com/office/drawing/2014/main" val="775234000"/>
                  </a:ext>
                </a:extLst>
              </a:tr>
              <a:tr h="370840">
                <a:tc>
                  <a:txBody>
                    <a:bodyPr/>
                    <a:lstStyle/>
                    <a:p>
                      <a:r>
                        <a:rPr lang="ru-RU" sz="1600" strike="noStrike" dirty="0"/>
                        <a:t> - </a:t>
                      </a:r>
                    </a:p>
                  </a:txBody>
                  <a:tcPr/>
                </a:tc>
                <a:tc>
                  <a:txBody>
                    <a:bodyPr/>
                    <a:lstStyle/>
                    <a:p>
                      <a:r>
                        <a:rPr lang="ru-RU" sz="1600" dirty="0">
                          <a:solidFill>
                            <a:srgbClr val="FF0000"/>
                          </a:solidFill>
                        </a:rPr>
                        <a:t>Новая Позиция 131.1. </a:t>
                      </a:r>
                      <a:r>
                        <a:rPr lang="ru-RU" sz="1600" dirty="0">
                          <a:solidFill>
                            <a:schemeClr val="tx1"/>
                          </a:solidFill>
                        </a:rPr>
                        <a:t>Вертолеты грузовые</a:t>
                      </a:r>
                    </a:p>
                  </a:txBody>
                  <a:tcPr/>
                </a:tc>
                <a:extLst>
                  <a:ext uri="{0D108BD9-81ED-4DB2-BD59-A6C34878D82A}">
                    <a16:rowId xmlns:a16="http://schemas.microsoft.com/office/drawing/2014/main" val="914494599"/>
                  </a:ext>
                </a:extLst>
              </a:tr>
            </a:tbl>
          </a:graphicData>
        </a:graphic>
      </p:graphicFrame>
      <p:sp>
        <p:nvSpPr>
          <p:cNvPr id="6" name="TextBox 5">
            <a:extLst>
              <a:ext uri="{FF2B5EF4-FFF2-40B4-BE49-F238E27FC236}">
                <a16:creationId xmlns:a16="http://schemas.microsoft.com/office/drawing/2014/main" id="{ACADEF40-F6C6-DB63-9371-B0E2C1B6CF84}"/>
              </a:ext>
            </a:extLst>
          </p:cNvPr>
          <p:cNvSpPr txBox="1"/>
          <p:nvPr/>
        </p:nvSpPr>
        <p:spPr>
          <a:xfrm>
            <a:off x="1182848" y="3303165"/>
            <a:ext cx="9561352" cy="646331"/>
          </a:xfrm>
          <a:prstGeom prst="rect">
            <a:avLst/>
          </a:prstGeom>
          <a:noFill/>
        </p:spPr>
        <p:txBody>
          <a:bodyPr wrap="square">
            <a:spAutoFit/>
          </a:bodyPr>
          <a:lstStyle/>
          <a:p>
            <a:pPr algn="ctr"/>
            <a:r>
              <a:rPr lang="ru-RU" dirty="0">
                <a:solidFill>
                  <a:srgbClr val="00B0F0"/>
                </a:solidFill>
              </a:rPr>
              <a:t>Постановление Правительства РФ от 28 декабря 2023 г. N 2357 "О внесении изменений в некоторые акты Правительства Российской Федерации"</a:t>
            </a:r>
          </a:p>
        </p:txBody>
      </p:sp>
    </p:spTree>
    <p:extLst>
      <p:ext uri="{BB962C8B-B14F-4D97-AF65-F5344CB8AC3E}">
        <p14:creationId xmlns:p14="http://schemas.microsoft.com/office/powerpoint/2010/main" val="7177241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006CF0-F4BB-927E-A293-99CABCC98A11}"/>
              </a:ext>
            </a:extLst>
          </p:cNvPr>
          <p:cNvSpPr>
            <a:spLocks noGrp="1"/>
          </p:cNvSpPr>
          <p:nvPr>
            <p:ph type="title"/>
          </p:nvPr>
        </p:nvSpPr>
        <p:spPr>
          <a:xfrm>
            <a:off x="838200" y="130233"/>
            <a:ext cx="10515600" cy="733833"/>
          </a:xfrm>
        </p:spPr>
        <p:txBody>
          <a:bodyPr>
            <a:normAutofit fontScale="90000"/>
          </a:bodyPr>
          <a:lstStyle/>
          <a:p>
            <a:pPr algn="ctr"/>
            <a:r>
              <a:rPr lang="ru-RU" sz="2400" b="1" dirty="0">
                <a:solidFill>
                  <a:srgbClr val="002060"/>
                </a:solidFill>
              </a:rPr>
              <a:t>Изменения в 616 ПП от 30 апреля 2020 г. N 616 "Об установлении запрета на допуск промышленных товаров, происходящих из иностранных государств……»</a:t>
            </a:r>
          </a:p>
        </p:txBody>
      </p:sp>
      <p:graphicFrame>
        <p:nvGraphicFramePr>
          <p:cNvPr id="4" name="Таблица 3">
            <a:extLst>
              <a:ext uri="{FF2B5EF4-FFF2-40B4-BE49-F238E27FC236}">
                <a16:creationId xmlns:a16="http://schemas.microsoft.com/office/drawing/2014/main" id="{5D270D48-25A8-EE74-6268-F1EB7536F023}"/>
              </a:ext>
            </a:extLst>
          </p:cNvPr>
          <p:cNvGraphicFramePr>
            <a:graphicFrameLocks noGrp="1"/>
          </p:cNvGraphicFramePr>
          <p:nvPr>
            <p:extLst>
              <p:ext uri="{D42A27DB-BD31-4B8C-83A1-F6EECF244321}">
                <p14:modId xmlns:p14="http://schemas.microsoft.com/office/powerpoint/2010/main" val="3964423710"/>
              </p:ext>
            </p:extLst>
          </p:nvPr>
        </p:nvGraphicFramePr>
        <p:xfrm>
          <a:off x="251670" y="929391"/>
          <a:ext cx="11551640" cy="1833880"/>
        </p:xfrm>
        <a:graphic>
          <a:graphicData uri="http://schemas.openxmlformats.org/drawingml/2006/table">
            <a:tbl>
              <a:tblPr firstRow="1" bandRow="1">
                <a:tableStyleId>{5C22544A-7EE6-4342-B048-85BDC9FD1C3A}</a:tableStyleId>
              </a:tblPr>
              <a:tblGrid>
                <a:gridCol w="11551640">
                  <a:extLst>
                    <a:ext uri="{9D8B030D-6E8A-4147-A177-3AD203B41FA5}">
                      <a16:colId xmlns:a16="http://schemas.microsoft.com/office/drawing/2014/main" val="469764484"/>
                    </a:ext>
                  </a:extLst>
                </a:gridCol>
              </a:tblGrid>
              <a:tr h="370840">
                <a:tc>
                  <a:txBody>
                    <a:bodyPr/>
                    <a:lstStyle/>
                    <a:p>
                      <a:r>
                        <a:rPr lang="ru-RU" dirty="0"/>
                        <a:t>Редакция </a:t>
                      </a:r>
                      <a:r>
                        <a:rPr lang="ru-RU" u="sng" dirty="0">
                          <a:solidFill>
                            <a:schemeClr val="bg1"/>
                          </a:solidFill>
                        </a:rPr>
                        <a:t>с 18.01.2024</a:t>
                      </a:r>
                      <a:r>
                        <a:rPr lang="en-US" u="sng" dirty="0">
                          <a:solidFill>
                            <a:schemeClr val="bg1"/>
                          </a:solidFill>
                        </a:rPr>
                        <a:t> </a:t>
                      </a:r>
                      <a:r>
                        <a:rPr lang="en-US" dirty="0"/>
                        <a:t>– </a:t>
                      </a:r>
                      <a:r>
                        <a:rPr lang="ru-RU" dirty="0"/>
                        <a:t>новое исключение</a:t>
                      </a:r>
                    </a:p>
                  </a:txBody>
                  <a:tcPr/>
                </a:tc>
                <a:extLst>
                  <a:ext uri="{0D108BD9-81ED-4DB2-BD59-A6C34878D82A}">
                    <a16:rowId xmlns:a16="http://schemas.microsoft.com/office/drawing/2014/main" val="489045707"/>
                  </a:ext>
                </a:extLst>
              </a:tr>
              <a:tr h="370840">
                <a:tc>
                  <a:txBody>
                    <a:bodyPr/>
                    <a:lstStyle/>
                    <a:p>
                      <a:r>
                        <a:rPr lang="ru-RU" dirty="0">
                          <a:solidFill>
                            <a:schemeClr val="tx1"/>
                          </a:solidFill>
                        </a:rPr>
                        <a:t>3. Установить, что указанные в пунктах 1 и 2 настоящего постановления запреты не применяются в следующих случаях:</a:t>
                      </a:r>
                    </a:p>
                    <a:p>
                      <a:r>
                        <a:rPr lang="ru-RU" dirty="0">
                          <a:solidFill>
                            <a:schemeClr val="tx1"/>
                          </a:solidFill>
                        </a:rPr>
                        <a:t>…</a:t>
                      </a:r>
                    </a:p>
                    <a:p>
                      <a:r>
                        <a:rPr lang="ru-RU" dirty="0">
                          <a:solidFill>
                            <a:srgbClr val="FF0000"/>
                          </a:solidFill>
                        </a:rPr>
                        <a:t>з) закупки транспортных средств Федеральной службой исполнения наказаний для проведения оперативно-разыскных мероприятий.</a:t>
                      </a:r>
                    </a:p>
                  </a:txBody>
                  <a:tcPr/>
                </a:tc>
                <a:extLst>
                  <a:ext uri="{0D108BD9-81ED-4DB2-BD59-A6C34878D82A}">
                    <a16:rowId xmlns:a16="http://schemas.microsoft.com/office/drawing/2014/main" val="775234000"/>
                  </a:ext>
                </a:extLst>
              </a:tr>
            </a:tbl>
          </a:graphicData>
        </a:graphic>
      </p:graphicFrame>
      <p:sp>
        <p:nvSpPr>
          <p:cNvPr id="6" name="TextBox 5">
            <a:extLst>
              <a:ext uri="{FF2B5EF4-FFF2-40B4-BE49-F238E27FC236}">
                <a16:creationId xmlns:a16="http://schemas.microsoft.com/office/drawing/2014/main" id="{DA32DF81-79A8-B615-7D5F-82FF8804D59F}"/>
              </a:ext>
            </a:extLst>
          </p:cNvPr>
          <p:cNvSpPr txBox="1"/>
          <p:nvPr/>
        </p:nvSpPr>
        <p:spPr>
          <a:xfrm>
            <a:off x="386942" y="3888108"/>
            <a:ext cx="11281095"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00B0F0"/>
                </a:solidFill>
                <a:effectLst/>
                <a:uLnTx/>
                <a:uFillTx/>
                <a:latin typeface="Calibri"/>
                <a:ea typeface="+mn-ea"/>
                <a:cs typeface="+mn-cs"/>
              </a:rPr>
              <a:t>Постановление Правительства РФ от 10 января 2024 г. N 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00B0F0"/>
                </a:solidFill>
                <a:effectLst/>
                <a:uLnTx/>
                <a:uFillTx/>
                <a:latin typeface="Calibri"/>
                <a:ea typeface="+mn-ea"/>
                <a:cs typeface="+mn-cs"/>
              </a:rPr>
              <a:t>"О внесении изменения в постановление Правительства Российской Федерации от 30 апреля 2020 г. N 616"</a:t>
            </a:r>
          </a:p>
        </p:txBody>
      </p:sp>
    </p:spTree>
    <p:extLst>
      <p:ext uri="{BB962C8B-B14F-4D97-AF65-F5344CB8AC3E}">
        <p14:creationId xmlns:p14="http://schemas.microsoft.com/office/powerpoint/2010/main" val="9153248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5FD8878-44DA-7617-0242-8CF4B1F57805}"/>
              </a:ext>
            </a:extLst>
          </p:cNvPr>
          <p:cNvSpPr>
            <a:spLocks noGrp="1"/>
          </p:cNvSpPr>
          <p:nvPr>
            <p:ph type="title"/>
          </p:nvPr>
        </p:nvSpPr>
        <p:spPr>
          <a:xfrm>
            <a:off x="838199" y="96678"/>
            <a:ext cx="10515600" cy="315912"/>
          </a:xfrm>
        </p:spPr>
        <p:txBody>
          <a:bodyPr>
            <a:noAutofit/>
          </a:bodyPr>
          <a:lstStyle/>
          <a:p>
            <a:pPr algn="ctr"/>
            <a:r>
              <a:rPr lang="ru-RU" sz="2400" b="1" dirty="0">
                <a:solidFill>
                  <a:srgbClr val="FF0000"/>
                </a:solidFill>
              </a:rPr>
              <a:t>Изменения по 719 ПП, попадающие под </a:t>
            </a:r>
            <a:r>
              <a:rPr lang="ru-RU" sz="2400" b="1" dirty="0" err="1">
                <a:solidFill>
                  <a:srgbClr val="FF0000"/>
                </a:solidFill>
              </a:rPr>
              <a:t>нацрежим</a:t>
            </a:r>
            <a:r>
              <a:rPr lang="ru-RU" sz="2400" b="1" dirty="0">
                <a:solidFill>
                  <a:srgbClr val="FF0000"/>
                </a:solidFill>
              </a:rPr>
              <a:t> по 616.</a:t>
            </a:r>
          </a:p>
        </p:txBody>
      </p:sp>
      <p:graphicFrame>
        <p:nvGraphicFramePr>
          <p:cNvPr id="12" name="Таблица 11">
            <a:extLst>
              <a:ext uri="{FF2B5EF4-FFF2-40B4-BE49-F238E27FC236}">
                <a16:creationId xmlns:a16="http://schemas.microsoft.com/office/drawing/2014/main" id="{26DAA5A1-454F-32E1-011F-4C75AD3C21DC}"/>
              </a:ext>
            </a:extLst>
          </p:cNvPr>
          <p:cNvGraphicFramePr>
            <a:graphicFrameLocks noGrp="1"/>
          </p:cNvGraphicFramePr>
          <p:nvPr>
            <p:extLst>
              <p:ext uri="{D42A27DB-BD31-4B8C-83A1-F6EECF244321}">
                <p14:modId xmlns:p14="http://schemas.microsoft.com/office/powerpoint/2010/main" val="2725529933"/>
              </p:ext>
            </p:extLst>
          </p:nvPr>
        </p:nvGraphicFramePr>
        <p:xfrm>
          <a:off x="606759" y="546226"/>
          <a:ext cx="10515601" cy="1188720"/>
        </p:xfrm>
        <a:graphic>
          <a:graphicData uri="http://schemas.openxmlformats.org/drawingml/2006/table">
            <a:tbl>
              <a:tblPr/>
              <a:tblGrid>
                <a:gridCol w="1582068">
                  <a:extLst>
                    <a:ext uri="{9D8B030D-6E8A-4147-A177-3AD203B41FA5}">
                      <a16:colId xmlns:a16="http://schemas.microsoft.com/office/drawing/2014/main" val="3949895139"/>
                    </a:ext>
                  </a:extLst>
                </a:gridCol>
                <a:gridCol w="2703836">
                  <a:extLst>
                    <a:ext uri="{9D8B030D-6E8A-4147-A177-3AD203B41FA5}">
                      <a16:colId xmlns:a16="http://schemas.microsoft.com/office/drawing/2014/main" val="774654094"/>
                    </a:ext>
                  </a:extLst>
                </a:gridCol>
                <a:gridCol w="6229697">
                  <a:extLst>
                    <a:ext uri="{9D8B030D-6E8A-4147-A177-3AD203B41FA5}">
                      <a16:colId xmlns:a16="http://schemas.microsoft.com/office/drawing/2014/main" val="558324593"/>
                    </a:ext>
                  </a:extLst>
                </a:gridCol>
              </a:tblGrid>
              <a:tr h="0">
                <a:tc>
                  <a:txBody>
                    <a:bodyPr/>
                    <a:lstStyle/>
                    <a:p>
                      <a:pPr algn="ctr"/>
                      <a:r>
                        <a:rPr lang="ru-RU" b="1" dirty="0">
                          <a:effectLst/>
                        </a:rPr>
                        <a:t>Позиция в 616 ПП </a:t>
                      </a:r>
                    </a:p>
                    <a:p>
                      <a:pPr algn="ctr"/>
                      <a:r>
                        <a:rPr lang="ru-RU" dirty="0">
                          <a:effectLst/>
                        </a:rPr>
                        <a:t>31.</a:t>
                      </a:r>
                    </a:p>
                  </a:txBody>
                  <a:tcPr>
                    <a:lnL>
                      <a:noFill/>
                    </a:lnL>
                    <a:lnR>
                      <a:noFill/>
                    </a:lnR>
                    <a:lnT>
                      <a:noFill/>
                    </a:lnT>
                    <a:lnB>
                      <a:noFill/>
                    </a:lnB>
                    <a:solidFill>
                      <a:srgbClr val="FFFFFF"/>
                    </a:solidFill>
                  </a:tcPr>
                </a:tc>
                <a:tc>
                  <a:txBody>
                    <a:bodyPr/>
                    <a:lstStyle/>
                    <a:p>
                      <a:pPr algn="ctr"/>
                      <a:endParaRPr lang="ru-RU" u="none" strike="noStrike" dirty="0">
                        <a:solidFill>
                          <a:srgbClr val="3272C0"/>
                        </a:solidFill>
                        <a:effectLst/>
                        <a:hlinkClick r:id="rId2"/>
                      </a:endParaRPr>
                    </a:p>
                    <a:p>
                      <a:pPr algn="ctr"/>
                      <a:endParaRPr lang="ru-RU" u="none" strike="noStrike" dirty="0">
                        <a:solidFill>
                          <a:srgbClr val="3272C0"/>
                        </a:solidFill>
                        <a:effectLst/>
                        <a:hlinkClick r:id="rId2"/>
                      </a:endParaRPr>
                    </a:p>
                    <a:p>
                      <a:pPr algn="ctr"/>
                      <a:r>
                        <a:rPr lang="ru-RU" u="none" strike="noStrike" dirty="0">
                          <a:solidFill>
                            <a:srgbClr val="3272C0"/>
                          </a:solidFill>
                          <a:effectLst/>
                          <a:hlinkClick r:id="rId2"/>
                        </a:rPr>
                        <a:t>28.</a:t>
                      </a:r>
                      <a:r>
                        <a:rPr lang="ru-RU" u="none" strike="noStrike" dirty="0">
                          <a:solidFill>
                            <a:srgbClr val="FFFFFF"/>
                          </a:solidFill>
                          <a:effectLst/>
                          <a:hlinkClick r:id="rId2"/>
                        </a:rPr>
                        <a:t>13</a:t>
                      </a:r>
                      <a:r>
                        <a:rPr lang="ru-RU" u="none" strike="noStrike" dirty="0">
                          <a:solidFill>
                            <a:srgbClr val="3272C0"/>
                          </a:solidFill>
                          <a:effectLst/>
                          <a:hlinkClick r:id="rId2"/>
                        </a:rPr>
                        <a:t>.2</a:t>
                      </a:r>
                      <a:endParaRPr lang="ru-RU" dirty="0">
                        <a:effectLst/>
                      </a:endParaRPr>
                    </a:p>
                  </a:txBody>
                  <a:tcPr>
                    <a:lnL>
                      <a:noFill/>
                    </a:lnL>
                    <a:lnR>
                      <a:noFill/>
                    </a:lnR>
                    <a:lnT>
                      <a:noFill/>
                    </a:lnT>
                    <a:lnB>
                      <a:noFill/>
                    </a:lnB>
                    <a:solidFill>
                      <a:srgbClr val="FFFFFF"/>
                    </a:solidFill>
                  </a:tcPr>
                </a:tc>
                <a:tc>
                  <a:txBody>
                    <a:bodyPr/>
                    <a:lstStyle/>
                    <a:p>
                      <a:pPr algn="l"/>
                      <a:endParaRPr lang="ru-RU" dirty="0">
                        <a:effectLst/>
                      </a:endParaRPr>
                    </a:p>
                    <a:p>
                      <a:pPr algn="l"/>
                      <a:endParaRPr lang="ru-RU" dirty="0">
                        <a:effectLst/>
                      </a:endParaRPr>
                    </a:p>
                    <a:p>
                      <a:pPr algn="l"/>
                      <a:r>
                        <a:rPr lang="ru-RU" dirty="0">
                          <a:effectLst/>
                        </a:rPr>
                        <a:t>Насосы воздушные или вакуумные; воздушные или прочие газовые компрессоры</a:t>
                      </a:r>
                    </a:p>
                  </a:txBody>
                  <a:tcPr>
                    <a:lnL>
                      <a:noFill/>
                    </a:lnL>
                    <a:lnR>
                      <a:noFill/>
                    </a:lnR>
                    <a:lnT>
                      <a:noFill/>
                    </a:lnT>
                    <a:lnB>
                      <a:noFill/>
                    </a:lnB>
                    <a:solidFill>
                      <a:srgbClr val="FFFFFF"/>
                    </a:solidFill>
                  </a:tcPr>
                </a:tc>
                <a:extLst>
                  <a:ext uri="{0D108BD9-81ED-4DB2-BD59-A6C34878D82A}">
                    <a16:rowId xmlns:a16="http://schemas.microsoft.com/office/drawing/2014/main" val="840310847"/>
                  </a:ext>
                </a:extLst>
              </a:tr>
            </a:tbl>
          </a:graphicData>
        </a:graphic>
      </p:graphicFrame>
      <p:sp>
        <p:nvSpPr>
          <p:cNvPr id="6" name="TextBox 5">
            <a:extLst>
              <a:ext uri="{FF2B5EF4-FFF2-40B4-BE49-F238E27FC236}">
                <a16:creationId xmlns:a16="http://schemas.microsoft.com/office/drawing/2014/main" id="{2E33D13E-5542-3D58-AE06-5F62049F267D}"/>
              </a:ext>
            </a:extLst>
          </p:cNvPr>
          <p:cNvSpPr txBox="1"/>
          <p:nvPr/>
        </p:nvSpPr>
        <p:spPr>
          <a:xfrm>
            <a:off x="606759" y="2044751"/>
            <a:ext cx="11130094" cy="3416320"/>
          </a:xfrm>
          <a:prstGeom prst="rect">
            <a:avLst/>
          </a:prstGeom>
          <a:noFill/>
        </p:spPr>
        <p:txBody>
          <a:bodyPr wrap="square">
            <a:spAutoFit/>
          </a:bodyPr>
          <a:lstStyle/>
          <a:p>
            <a:r>
              <a:rPr lang="ru-RU" dirty="0"/>
              <a:t>Для целей осуществления закупок продукции нефтегазового машиностроения для обеспечения государственных и муниципальных нужд в рамках Федерального закона "О контрактной системе в сфере закупок товаров, работ, услуг для обеспечения государственных и муниципальных нужд" и получения мер государственной поддержки, установленных нормативными правовыми актами Правительства Российской Федерации, предусматривающими в качестве требования наличие заключения о подтверждении производства промышленной продукции на территории Российской Федерации, выданного в соответствии с постановлением Правительства Российской Федерации от 17 июля 2015 г. N 719 "О подтверждении производства промышленной продукции на территории Российской Федерации", при производстве в течение календарного года юридическим лицом продукции нефтегазового машиностроения должны выполняться требования и технологические операции, предусмотренные соответствующими разделами настоящего приложения в отношении этой продукции, которые в совокупности оцениваются следующим количеством баллов:</a:t>
            </a:r>
          </a:p>
        </p:txBody>
      </p:sp>
    </p:spTree>
    <p:extLst>
      <p:ext uri="{BB962C8B-B14F-4D97-AF65-F5344CB8AC3E}">
        <p14:creationId xmlns:p14="http://schemas.microsoft.com/office/powerpoint/2010/main" val="37395947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5FD8878-44DA-7617-0242-8CF4B1F57805}"/>
              </a:ext>
            </a:extLst>
          </p:cNvPr>
          <p:cNvSpPr>
            <a:spLocks noGrp="1"/>
          </p:cNvSpPr>
          <p:nvPr>
            <p:ph type="title"/>
          </p:nvPr>
        </p:nvSpPr>
        <p:spPr>
          <a:xfrm>
            <a:off x="838199" y="96678"/>
            <a:ext cx="10515600" cy="315912"/>
          </a:xfrm>
        </p:spPr>
        <p:txBody>
          <a:bodyPr>
            <a:noAutofit/>
          </a:bodyPr>
          <a:lstStyle/>
          <a:p>
            <a:pPr algn="ctr"/>
            <a:r>
              <a:rPr lang="ru-RU" sz="2400" b="1" dirty="0">
                <a:solidFill>
                  <a:srgbClr val="FF0000"/>
                </a:solidFill>
              </a:rPr>
              <a:t>Изменения по 719 ПП, попадающие под </a:t>
            </a:r>
            <a:r>
              <a:rPr lang="ru-RU" sz="2400" b="1" dirty="0" err="1">
                <a:solidFill>
                  <a:srgbClr val="FF0000"/>
                </a:solidFill>
              </a:rPr>
              <a:t>нацрежим</a:t>
            </a:r>
            <a:r>
              <a:rPr lang="ru-RU" sz="2400" b="1" dirty="0">
                <a:solidFill>
                  <a:srgbClr val="FF0000"/>
                </a:solidFill>
              </a:rPr>
              <a:t> по 616.</a:t>
            </a:r>
          </a:p>
        </p:txBody>
      </p:sp>
      <p:graphicFrame>
        <p:nvGraphicFramePr>
          <p:cNvPr id="8" name="Объект 7">
            <a:extLst>
              <a:ext uri="{FF2B5EF4-FFF2-40B4-BE49-F238E27FC236}">
                <a16:creationId xmlns:a16="http://schemas.microsoft.com/office/drawing/2014/main" id="{03DC76C9-C372-3DEB-EABE-32B8723FFF1D}"/>
              </a:ext>
            </a:extLst>
          </p:cNvPr>
          <p:cNvGraphicFramePr>
            <a:graphicFrameLocks noGrp="1"/>
          </p:cNvGraphicFramePr>
          <p:nvPr>
            <p:ph idx="1"/>
            <p:extLst>
              <p:ext uri="{D42A27DB-BD31-4B8C-83A1-F6EECF244321}">
                <p14:modId xmlns:p14="http://schemas.microsoft.com/office/powerpoint/2010/main" val="1005111612"/>
              </p:ext>
            </p:extLst>
          </p:nvPr>
        </p:nvGraphicFramePr>
        <p:xfrm>
          <a:off x="590681" y="1868582"/>
          <a:ext cx="10531679" cy="4302760"/>
        </p:xfrm>
        <a:graphic>
          <a:graphicData uri="http://schemas.openxmlformats.org/drawingml/2006/table">
            <a:tbl>
              <a:tblPr firstRow="1" bandRow="1">
                <a:tableStyleId>{5C22544A-7EE6-4342-B048-85BDC9FD1C3A}</a:tableStyleId>
              </a:tblPr>
              <a:tblGrid>
                <a:gridCol w="10531679">
                  <a:extLst>
                    <a:ext uri="{9D8B030D-6E8A-4147-A177-3AD203B41FA5}">
                      <a16:colId xmlns:a16="http://schemas.microsoft.com/office/drawing/2014/main" val="909945947"/>
                    </a:ext>
                  </a:extLst>
                </a:gridCol>
              </a:tblGrid>
              <a:tr h="370840">
                <a:tc>
                  <a:txBody>
                    <a:bodyPr/>
                    <a:lstStyle/>
                    <a:p>
                      <a:r>
                        <a:rPr lang="ru-RU" dirty="0"/>
                        <a:t>С 14.12.2023</a:t>
                      </a:r>
                    </a:p>
                  </a:txBody>
                  <a:tcPr/>
                </a:tc>
                <a:extLst>
                  <a:ext uri="{0D108BD9-81ED-4DB2-BD59-A6C34878D82A}">
                    <a16:rowId xmlns:a16="http://schemas.microsoft.com/office/drawing/2014/main" val="4228979527"/>
                  </a:ext>
                </a:extLst>
              </a:tr>
              <a:tr h="370840">
                <a:tc>
                  <a:txBody>
                    <a:bodyPr/>
                    <a:lstStyle/>
                    <a:p>
                      <a:pPr algn="just"/>
                      <a:r>
                        <a:rPr lang="ru-RU" b="0" i="0" dirty="0">
                          <a:solidFill>
                            <a:srgbClr val="22272F"/>
                          </a:solidFill>
                          <a:effectLst/>
                          <a:latin typeface="+mn-lt"/>
                        </a:rPr>
                        <a:t>из 28.13.24 "Компрессорные станции на колесных шасси на базе поршневых объемных компрессоров":</a:t>
                      </a:r>
                    </a:p>
                    <a:p>
                      <a:pPr algn="just"/>
                      <a:r>
                        <a:rPr lang="ru-RU" b="0" i="0" dirty="0">
                          <a:solidFill>
                            <a:srgbClr val="22272F"/>
                          </a:solidFill>
                          <a:effectLst/>
                          <a:latin typeface="+mn-lt"/>
                        </a:rPr>
                        <a:t>с 1 января 2024 г. - не менее 180 баллов;</a:t>
                      </a:r>
                    </a:p>
                    <a:p>
                      <a:pPr algn="just"/>
                      <a:endParaRPr lang="ru-RU" b="0" i="0" dirty="0">
                        <a:solidFill>
                          <a:srgbClr val="22272F"/>
                        </a:solidFill>
                        <a:effectLst/>
                        <a:latin typeface="+mn-lt"/>
                      </a:endParaRPr>
                    </a:p>
                    <a:p>
                      <a:pPr algn="just"/>
                      <a:r>
                        <a:rPr lang="ru-RU" b="0" i="0" dirty="0">
                          <a:solidFill>
                            <a:srgbClr val="22272F"/>
                          </a:solidFill>
                          <a:effectLst/>
                          <a:latin typeface="+mn-lt"/>
                        </a:rPr>
                        <a:t>из 28.13.24 "Компрессорные станции на колесных шасси на базе винтовых компрессоров":</a:t>
                      </a:r>
                    </a:p>
                    <a:p>
                      <a:pPr algn="just"/>
                      <a:r>
                        <a:rPr lang="ru-RU" b="0" i="0" dirty="0">
                          <a:solidFill>
                            <a:srgbClr val="22272F"/>
                          </a:solidFill>
                          <a:effectLst/>
                          <a:latin typeface="+mn-lt"/>
                        </a:rPr>
                        <a:t>с 1 января 2024 г. - не менее 165 баллов;</a:t>
                      </a:r>
                    </a:p>
                    <a:p>
                      <a:pPr algn="just"/>
                      <a:endParaRPr lang="ru-RU" b="0" i="0" dirty="0">
                        <a:solidFill>
                          <a:srgbClr val="22272F"/>
                        </a:solidFill>
                        <a:effectLst/>
                        <a:latin typeface="+mn-lt"/>
                      </a:endParaRPr>
                    </a:p>
                    <a:p>
                      <a:pPr algn="just"/>
                      <a:r>
                        <a:rPr lang="ru-RU" b="0" i="0" dirty="0">
                          <a:solidFill>
                            <a:srgbClr val="22272F"/>
                          </a:solidFill>
                          <a:effectLst/>
                          <a:latin typeface="+mn-lt"/>
                        </a:rPr>
                        <a:t>из 28.13.25 "Компрессорные установки и станции на базе турбокомпрессоров (в том числе турбовоздуходувки)":</a:t>
                      </a:r>
                    </a:p>
                    <a:p>
                      <a:pPr algn="just"/>
                      <a:r>
                        <a:rPr lang="ru-RU" b="0" i="0" dirty="0">
                          <a:solidFill>
                            <a:srgbClr val="22272F"/>
                          </a:solidFill>
                          <a:effectLst/>
                          <a:latin typeface="+mn-lt"/>
                        </a:rPr>
                        <a:t>с 1 января 2024 г. - не менее 160 баллов;</a:t>
                      </a:r>
                    </a:p>
                    <a:p>
                      <a:pPr algn="just"/>
                      <a:endParaRPr lang="ru-RU" b="0" i="0" dirty="0">
                        <a:solidFill>
                          <a:srgbClr val="22272F"/>
                        </a:solidFill>
                        <a:effectLst/>
                        <a:latin typeface="+mn-lt"/>
                      </a:endParaRPr>
                    </a:p>
                    <a:p>
                      <a:pPr algn="just"/>
                      <a:r>
                        <a:rPr lang="ru-RU" b="0" i="0" dirty="0">
                          <a:solidFill>
                            <a:srgbClr val="22272F"/>
                          </a:solidFill>
                          <a:effectLst/>
                          <a:latin typeface="+mn-lt"/>
                        </a:rPr>
                        <a:t>из 28.13.26 "Компрессорные установки и станции на базе поршневых объемных компрессоров":</a:t>
                      </a:r>
                    </a:p>
                    <a:p>
                      <a:pPr algn="just"/>
                      <a:r>
                        <a:rPr lang="ru-RU" b="0" i="0" dirty="0">
                          <a:solidFill>
                            <a:srgbClr val="22272F"/>
                          </a:solidFill>
                          <a:effectLst/>
                          <a:latin typeface="+mn-lt"/>
                        </a:rPr>
                        <a:t>с 1 января 2024 г. - не менее 170 баллов;</a:t>
                      </a:r>
                    </a:p>
                    <a:p>
                      <a:pPr algn="just"/>
                      <a:endParaRPr lang="ru-RU" b="0" i="0" dirty="0">
                        <a:solidFill>
                          <a:srgbClr val="22272F"/>
                        </a:solidFill>
                        <a:effectLst/>
                        <a:latin typeface="PT Serif" panose="020A0603040505020204" pitchFamily="18" charset="-52"/>
                      </a:endParaRPr>
                    </a:p>
                    <a:p>
                      <a:endParaRPr lang="ru-RU" dirty="0"/>
                    </a:p>
                  </a:txBody>
                  <a:tcPr/>
                </a:tc>
                <a:extLst>
                  <a:ext uri="{0D108BD9-81ED-4DB2-BD59-A6C34878D82A}">
                    <a16:rowId xmlns:a16="http://schemas.microsoft.com/office/drawing/2014/main" val="1250977068"/>
                  </a:ext>
                </a:extLst>
              </a:tr>
            </a:tbl>
          </a:graphicData>
        </a:graphic>
      </p:graphicFrame>
      <p:graphicFrame>
        <p:nvGraphicFramePr>
          <p:cNvPr id="12" name="Таблица 11">
            <a:extLst>
              <a:ext uri="{FF2B5EF4-FFF2-40B4-BE49-F238E27FC236}">
                <a16:creationId xmlns:a16="http://schemas.microsoft.com/office/drawing/2014/main" id="{26DAA5A1-454F-32E1-011F-4C75AD3C21DC}"/>
              </a:ext>
            </a:extLst>
          </p:cNvPr>
          <p:cNvGraphicFramePr>
            <a:graphicFrameLocks noGrp="1"/>
          </p:cNvGraphicFramePr>
          <p:nvPr/>
        </p:nvGraphicFramePr>
        <p:xfrm>
          <a:off x="606759" y="546226"/>
          <a:ext cx="10515601" cy="1188720"/>
        </p:xfrm>
        <a:graphic>
          <a:graphicData uri="http://schemas.openxmlformats.org/drawingml/2006/table">
            <a:tbl>
              <a:tblPr/>
              <a:tblGrid>
                <a:gridCol w="1582068">
                  <a:extLst>
                    <a:ext uri="{9D8B030D-6E8A-4147-A177-3AD203B41FA5}">
                      <a16:colId xmlns:a16="http://schemas.microsoft.com/office/drawing/2014/main" val="3949895139"/>
                    </a:ext>
                  </a:extLst>
                </a:gridCol>
                <a:gridCol w="2703836">
                  <a:extLst>
                    <a:ext uri="{9D8B030D-6E8A-4147-A177-3AD203B41FA5}">
                      <a16:colId xmlns:a16="http://schemas.microsoft.com/office/drawing/2014/main" val="774654094"/>
                    </a:ext>
                  </a:extLst>
                </a:gridCol>
                <a:gridCol w="6229697">
                  <a:extLst>
                    <a:ext uri="{9D8B030D-6E8A-4147-A177-3AD203B41FA5}">
                      <a16:colId xmlns:a16="http://schemas.microsoft.com/office/drawing/2014/main" val="558324593"/>
                    </a:ext>
                  </a:extLst>
                </a:gridCol>
              </a:tblGrid>
              <a:tr h="0">
                <a:tc>
                  <a:txBody>
                    <a:bodyPr/>
                    <a:lstStyle/>
                    <a:p>
                      <a:pPr algn="ctr"/>
                      <a:r>
                        <a:rPr lang="ru-RU" b="1" dirty="0">
                          <a:effectLst/>
                        </a:rPr>
                        <a:t>Позиция в 616 ПП </a:t>
                      </a:r>
                    </a:p>
                    <a:p>
                      <a:pPr algn="ctr"/>
                      <a:r>
                        <a:rPr lang="ru-RU" dirty="0">
                          <a:effectLst/>
                        </a:rPr>
                        <a:t>31.</a:t>
                      </a:r>
                    </a:p>
                  </a:txBody>
                  <a:tcPr>
                    <a:lnL>
                      <a:noFill/>
                    </a:lnL>
                    <a:lnR>
                      <a:noFill/>
                    </a:lnR>
                    <a:lnT>
                      <a:noFill/>
                    </a:lnT>
                    <a:lnB>
                      <a:noFill/>
                    </a:lnB>
                    <a:solidFill>
                      <a:srgbClr val="FFFFFF"/>
                    </a:solidFill>
                  </a:tcPr>
                </a:tc>
                <a:tc>
                  <a:txBody>
                    <a:bodyPr/>
                    <a:lstStyle/>
                    <a:p>
                      <a:pPr algn="ctr"/>
                      <a:endParaRPr lang="ru-RU" u="none" strike="noStrike" dirty="0">
                        <a:solidFill>
                          <a:srgbClr val="3272C0"/>
                        </a:solidFill>
                        <a:effectLst/>
                        <a:hlinkClick r:id="rId2"/>
                      </a:endParaRPr>
                    </a:p>
                    <a:p>
                      <a:pPr algn="ctr"/>
                      <a:endParaRPr lang="ru-RU" u="none" strike="noStrike" dirty="0">
                        <a:solidFill>
                          <a:srgbClr val="3272C0"/>
                        </a:solidFill>
                        <a:effectLst/>
                        <a:hlinkClick r:id="rId2"/>
                      </a:endParaRPr>
                    </a:p>
                    <a:p>
                      <a:pPr algn="ctr"/>
                      <a:r>
                        <a:rPr lang="ru-RU" u="none" strike="noStrike" dirty="0">
                          <a:solidFill>
                            <a:srgbClr val="3272C0"/>
                          </a:solidFill>
                          <a:effectLst/>
                          <a:hlinkClick r:id="rId2"/>
                        </a:rPr>
                        <a:t>28.</a:t>
                      </a:r>
                      <a:r>
                        <a:rPr lang="ru-RU" u="none" strike="noStrike" dirty="0">
                          <a:solidFill>
                            <a:srgbClr val="FFFFFF"/>
                          </a:solidFill>
                          <a:effectLst/>
                          <a:hlinkClick r:id="rId2"/>
                        </a:rPr>
                        <a:t>13</a:t>
                      </a:r>
                      <a:r>
                        <a:rPr lang="ru-RU" u="none" strike="noStrike" dirty="0">
                          <a:solidFill>
                            <a:srgbClr val="3272C0"/>
                          </a:solidFill>
                          <a:effectLst/>
                          <a:hlinkClick r:id="rId2"/>
                        </a:rPr>
                        <a:t>.2</a:t>
                      </a:r>
                      <a:endParaRPr lang="ru-RU" dirty="0">
                        <a:effectLst/>
                      </a:endParaRPr>
                    </a:p>
                  </a:txBody>
                  <a:tcPr>
                    <a:lnL>
                      <a:noFill/>
                    </a:lnL>
                    <a:lnR>
                      <a:noFill/>
                    </a:lnR>
                    <a:lnT>
                      <a:noFill/>
                    </a:lnT>
                    <a:lnB>
                      <a:noFill/>
                    </a:lnB>
                    <a:solidFill>
                      <a:srgbClr val="FFFFFF"/>
                    </a:solidFill>
                  </a:tcPr>
                </a:tc>
                <a:tc>
                  <a:txBody>
                    <a:bodyPr/>
                    <a:lstStyle/>
                    <a:p>
                      <a:pPr algn="l"/>
                      <a:endParaRPr lang="ru-RU" dirty="0">
                        <a:effectLst/>
                      </a:endParaRPr>
                    </a:p>
                    <a:p>
                      <a:pPr algn="l"/>
                      <a:endParaRPr lang="ru-RU" dirty="0">
                        <a:effectLst/>
                      </a:endParaRPr>
                    </a:p>
                    <a:p>
                      <a:pPr algn="l"/>
                      <a:r>
                        <a:rPr lang="ru-RU" dirty="0">
                          <a:effectLst/>
                        </a:rPr>
                        <a:t>Насосы воздушные или вакуумные; воздушные или прочие газовые компрессоры</a:t>
                      </a:r>
                    </a:p>
                  </a:txBody>
                  <a:tcPr>
                    <a:lnL>
                      <a:noFill/>
                    </a:lnL>
                    <a:lnR>
                      <a:noFill/>
                    </a:lnR>
                    <a:lnT>
                      <a:noFill/>
                    </a:lnT>
                    <a:lnB>
                      <a:noFill/>
                    </a:lnB>
                    <a:solidFill>
                      <a:srgbClr val="FFFFFF"/>
                    </a:solidFill>
                  </a:tcPr>
                </a:tc>
                <a:extLst>
                  <a:ext uri="{0D108BD9-81ED-4DB2-BD59-A6C34878D82A}">
                    <a16:rowId xmlns:a16="http://schemas.microsoft.com/office/drawing/2014/main" val="840310847"/>
                  </a:ext>
                </a:extLst>
              </a:tr>
            </a:tbl>
          </a:graphicData>
        </a:graphic>
      </p:graphicFrame>
    </p:spTree>
    <p:extLst>
      <p:ext uri="{BB962C8B-B14F-4D97-AF65-F5344CB8AC3E}">
        <p14:creationId xmlns:p14="http://schemas.microsoft.com/office/powerpoint/2010/main" val="1272091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5FD8878-44DA-7617-0242-8CF4B1F57805}"/>
              </a:ext>
            </a:extLst>
          </p:cNvPr>
          <p:cNvSpPr>
            <a:spLocks noGrp="1"/>
          </p:cNvSpPr>
          <p:nvPr>
            <p:ph type="title"/>
          </p:nvPr>
        </p:nvSpPr>
        <p:spPr>
          <a:xfrm>
            <a:off x="838199" y="96678"/>
            <a:ext cx="10515600" cy="315912"/>
          </a:xfrm>
        </p:spPr>
        <p:txBody>
          <a:bodyPr>
            <a:noAutofit/>
          </a:bodyPr>
          <a:lstStyle/>
          <a:p>
            <a:pPr algn="ctr"/>
            <a:r>
              <a:rPr lang="ru-RU" sz="2400" b="1" dirty="0">
                <a:solidFill>
                  <a:srgbClr val="FF0000"/>
                </a:solidFill>
              </a:rPr>
              <a:t>Изменения по 719 ПП, попадающие под </a:t>
            </a:r>
            <a:r>
              <a:rPr lang="ru-RU" sz="2400" b="1" dirty="0" err="1">
                <a:solidFill>
                  <a:srgbClr val="FF0000"/>
                </a:solidFill>
              </a:rPr>
              <a:t>нацрежим</a:t>
            </a:r>
            <a:r>
              <a:rPr lang="ru-RU" sz="2400" b="1" dirty="0">
                <a:solidFill>
                  <a:srgbClr val="FF0000"/>
                </a:solidFill>
              </a:rPr>
              <a:t> по 616.</a:t>
            </a:r>
          </a:p>
        </p:txBody>
      </p:sp>
      <p:graphicFrame>
        <p:nvGraphicFramePr>
          <p:cNvPr id="8" name="Объект 7">
            <a:extLst>
              <a:ext uri="{FF2B5EF4-FFF2-40B4-BE49-F238E27FC236}">
                <a16:creationId xmlns:a16="http://schemas.microsoft.com/office/drawing/2014/main" id="{03DC76C9-C372-3DEB-EABE-32B8723FFF1D}"/>
              </a:ext>
            </a:extLst>
          </p:cNvPr>
          <p:cNvGraphicFramePr>
            <a:graphicFrameLocks noGrp="1"/>
          </p:cNvGraphicFramePr>
          <p:nvPr>
            <p:ph idx="1"/>
            <p:extLst>
              <p:ext uri="{D42A27DB-BD31-4B8C-83A1-F6EECF244321}">
                <p14:modId xmlns:p14="http://schemas.microsoft.com/office/powerpoint/2010/main" val="722763595"/>
              </p:ext>
            </p:extLst>
          </p:nvPr>
        </p:nvGraphicFramePr>
        <p:xfrm>
          <a:off x="662730" y="886058"/>
          <a:ext cx="10531679" cy="3205480"/>
        </p:xfrm>
        <a:graphic>
          <a:graphicData uri="http://schemas.openxmlformats.org/drawingml/2006/table">
            <a:tbl>
              <a:tblPr firstRow="1" bandRow="1">
                <a:tableStyleId>{5C22544A-7EE6-4342-B048-85BDC9FD1C3A}</a:tableStyleId>
              </a:tblPr>
              <a:tblGrid>
                <a:gridCol w="10531679">
                  <a:extLst>
                    <a:ext uri="{9D8B030D-6E8A-4147-A177-3AD203B41FA5}">
                      <a16:colId xmlns:a16="http://schemas.microsoft.com/office/drawing/2014/main" val="909945947"/>
                    </a:ext>
                  </a:extLst>
                </a:gridCol>
              </a:tblGrid>
              <a:tr h="370840">
                <a:tc>
                  <a:txBody>
                    <a:bodyPr/>
                    <a:lstStyle/>
                    <a:p>
                      <a:r>
                        <a:rPr lang="ru-RU" dirty="0"/>
                        <a:t>С 14.12.2023</a:t>
                      </a:r>
                    </a:p>
                  </a:txBody>
                  <a:tcPr/>
                </a:tc>
                <a:extLst>
                  <a:ext uri="{0D108BD9-81ED-4DB2-BD59-A6C34878D82A}">
                    <a16:rowId xmlns:a16="http://schemas.microsoft.com/office/drawing/2014/main" val="4228979527"/>
                  </a:ext>
                </a:extLst>
              </a:tr>
              <a:tr h="370840">
                <a:tc>
                  <a:txBody>
                    <a:bodyPr/>
                    <a:lstStyle/>
                    <a:p>
                      <a:pPr algn="just"/>
                      <a:r>
                        <a:rPr lang="ru-RU" b="0" i="0" dirty="0">
                          <a:solidFill>
                            <a:srgbClr val="22272F"/>
                          </a:solidFill>
                          <a:effectLst/>
                          <a:latin typeface="+mn-lt"/>
                        </a:rPr>
                        <a:t>из 28.13.26 "Автомобильные газонаполнительные компрессорные станции":</a:t>
                      </a:r>
                    </a:p>
                    <a:p>
                      <a:pPr algn="just"/>
                      <a:r>
                        <a:rPr lang="ru-RU" b="0" i="0" dirty="0">
                          <a:solidFill>
                            <a:srgbClr val="22272F"/>
                          </a:solidFill>
                          <a:effectLst/>
                          <a:latin typeface="+mn-lt"/>
                        </a:rPr>
                        <a:t>до 31 декабря 2024 г. - не менее 430 баллов;</a:t>
                      </a:r>
                    </a:p>
                    <a:p>
                      <a:pPr algn="just"/>
                      <a:r>
                        <a:rPr lang="ru-RU" b="0" i="0" dirty="0">
                          <a:solidFill>
                            <a:srgbClr val="22272F"/>
                          </a:solidFill>
                          <a:effectLst/>
                          <a:latin typeface="+mn-lt"/>
                        </a:rPr>
                        <a:t>с 1 января 2025 г. - не менее 480 баллов;</a:t>
                      </a:r>
                    </a:p>
                    <a:p>
                      <a:pPr algn="just"/>
                      <a:endParaRPr lang="ru-RU" b="0" i="0" dirty="0">
                        <a:solidFill>
                          <a:srgbClr val="22272F"/>
                        </a:solidFill>
                        <a:effectLst/>
                        <a:latin typeface="+mn-lt"/>
                      </a:endParaRPr>
                    </a:p>
                    <a:p>
                      <a:pPr algn="just"/>
                      <a:r>
                        <a:rPr lang="ru-RU" b="0" i="0" dirty="0">
                          <a:solidFill>
                            <a:srgbClr val="22272F"/>
                          </a:solidFill>
                          <a:effectLst/>
                          <a:latin typeface="+mn-lt"/>
                        </a:rPr>
                        <a:t>28.13.26 "Компрессоры поршневые объемные для автомобильных газонаполнительных компрессорных станций":</a:t>
                      </a:r>
                    </a:p>
                    <a:p>
                      <a:pPr algn="just"/>
                      <a:r>
                        <a:rPr lang="ru-RU" b="0" i="0" dirty="0">
                          <a:solidFill>
                            <a:srgbClr val="22272F"/>
                          </a:solidFill>
                          <a:effectLst/>
                          <a:latin typeface="+mn-lt"/>
                        </a:rPr>
                        <a:t>до 31 декабря 2024 г. - не менее 180 баллов;</a:t>
                      </a:r>
                    </a:p>
                    <a:p>
                      <a:pPr algn="just"/>
                      <a:r>
                        <a:rPr lang="ru-RU" b="0" i="0" dirty="0">
                          <a:solidFill>
                            <a:srgbClr val="22272F"/>
                          </a:solidFill>
                          <a:effectLst/>
                          <a:latin typeface="+mn-lt"/>
                        </a:rPr>
                        <a:t>с 1 января 2025 г. - не менее 210 баллов;</a:t>
                      </a:r>
                    </a:p>
                    <a:p>
                      <a:pPr algn="just"/>
                      <a:endParaRPr lang="ru-RU" b="0" i="0" dirty="0">
                        <a:solidFill>
                          <a:srgbClr val="22272F"/>
                        </a:solidFill>
                        <a:effectLst/>
                        <a:latin typeface="PT Serif" panose="020A0603040505020204" pitchFamily="18" charset="-52"/>
                      </a:endParaRPr>
                    </a:p>
                    <a:p>
                      <a:endParaRPr lang="ru-RU" dirty="0"/>
                    </a:p>
                  </a:txBody>
                  <a:tcPr/>
                </a:tc>
                <a:extLst>
                  <a:ext uri="{0D108BD9-81ED-4DB2-BD59-A6C34878D82A}">
                    <a16:rowId xmlns:a16="http://schemas.microsoft.com/office/drawing/2014/main" val="1250977068"/>
                  </a:ext>
                </a:extLst>
              </a:tr>
            </a:tbl>
          </a:graphicData>
        </a:graphic>
      </p:graphicFrame>
    </p:spTree>
    <p:extLst>
      <p:ext uri="{BB962C8B-B14F-4D97-AF65-F5344CB8AC3E}">
        <p14:creationId xmlns:p14="http://schemas.microsoft.com/office/powerpoint/2010/main" val="260642789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5FD8878-44DA-7617-0242-8CF4B1F57805}"/>
              </a:ext>
            </a:extLst>
          </p:cNvPr>
          <p:cNvSpPr>
            <a:spLocks noGrp="1"/>
          </p:cNvSpPr>
          <p:nvPr>
            <p:ph type="title"/>
          </p:nvPr>
        </p:nvSpPr>
        <p:spPr>
          <a:xfrm>
            <a:off x="838199" y="96678"/>
            <a:ext cx="10515600" cy="315912"/>
          </a:xfrm>
        </p:spPr>
        <p:txBody>
          <a:bodyPr>
            <a:noAutofit/>
          </a:bodyPr>
          <a:lstStyle/>
          <a:p>
            <a:pPr algn="ctr"/>
            <a:r>
              <a:rPr lang="ru-RU" sz="2400" b="1" dirty="0">
                <a:solidFill>
                  <a:srgbClr val="FF0000"/>
                </a:solidFill>
              </a:rPr>
              <a:t>Изменения по 719 ПП, попадающие под </a:t>
            </a:r>
            <a:r>
              <a:rPr lang="ru-RU" sz="2400" b="1" dirty="0" err="1">
                <a:solidFill>
                  <a:srgbClr val="FF0000"/>
                </a:solidFill>
              </a:rPr>
              <a:t>нацрежим</a:t>
            </a:r>
            <a:r>
              <a:rPr lang="ru-RU" sz="2400" b="1" dirty="0">
                <a:solidFill>
                  <a:srgbClr val="FF0000"/>
                </a:solidFill>
              </a:rPr>
              <a:t> по 616.</a:t>
            </a:r>
          </a:p>
        </p:txBody>
      </p:sp>
      <p:graphicFrame>
        <p:nvGraphicFramePr>
          <p:cNvPr id="8" name="Объект 7">
            <a:extLst>
              <a:ext uri="{FF2B5EF4-FFF2-40B4-BE49-F238E27FC236}">
                <a16:creationId xmlns:a16="http://schemas.microsoft.com/office/drawing/2014/main" id="{03DC76C9-C372-3DEB-EABE-32B8723FFF1D}"/>
              </a:ext>
            </a:extLst>
          </p:cNvPr>
          <p:cNvGraphicFramePr>
            <a:graphicFrameLocks noGrp="1"/>
          </p:cNvGraphicFramePr>
          <p:nvPr>
            <p:ph idx="1"/>
            <p:extLst>
              <p:ext uri="{D42A27DB-BD31-4B8C-83A1-F6EECF244321}">
                <p14:modId xmlns:p14="http://schemas.microsoft.com/office/powerpoint/2010/main" val="3876979553"/>
              </p:ext>
            </p:extLst>
          </p:nvPr>
        </p:nvGraphicFramePr>
        <p:xfrm>
          <a:off x="260059" y="738231"/>
          <a:ext cx="11409027" cy="5499802"/>
        </p:xfrm>
        <a:graphic>
          <a:graphicData uri="http://schemas.openxmlformats.org/drawingml/2006/table">
            <a:tbl>
              <a:tblPr firstRow="1" bandRow="1">
                <a:tableStyleId>{5C22544A-7EE6-4342-B048-85BDC9FD1C3A}</a:tableStyleId>
              </a:tblPr>
              <a:tblGrid>
                <a:gridCol w="11409027">
                  <a:extLst>
                    <a:ext uri="{9D8B030D-6E8A-4147-A177-3AD203B41FA5}">
                      <a16:colId xmlns:a16="http://schemas.microsoft.com/office/drawing/2014/main" val="909945947"/>
                    </a:ext>
                  </a:extLst>
                </a:gridCol>
              </a:tblGrid>
              <a:tr h="316382">
                <a:tc>
                  <a:txBody>
                    <a:bodyPr/>
                    <a:lstStyle/>
                    <a:p>
                      <a:r>
                        <a:rPr lang="ru-RU" dirty="0"/>
                        <a:t>С 14.12.2023</a:t>
                      </a:r>
                    </a:p>
                  </a:txBody>
                  <a:tcPr/>
                </a:tc>
                <a:extLst>
                  <a:ext uri="{0D108BD9-81ED-4DB2-BD59-A6C34878D82A}">
                    <a16:rowId xmlns:a16="http://schemas.microsoft.com/office/drawing/2014/main" val="4228979527"/>
                  </a:ext>
                </a:extLst>
              </a:tr>
              <a:tr h="5134042">
                <a:tc>
                  <a:txBody>
                    <a:bodyPr/>
                    <a:lstStyle/>
                    <a:p>
                      <a:pPr algn="just"/>
                      <a:r>
                        <a:rPr lang="ru-RU" b="0" i="0" dirty="0">
                          <a:solidFill>
                            <a:srgbClr val="22272F"/>
                          </a:solidFill>
                          <a:effectLst/>
                          <a:latin typeface="+mn-lt"/>
                        </a:rPr>
                        <a:t>из 28.13.27 "Компрессорные установки и станции на базе центробежных компрессоров одновальных или </a:t>
                      </a:r>
                      <a:r>
                        <a:rPr lang="ru-RU" b="0" i="0" dirty="0" err="1">
                          <a:solidFill>
                            <a:srgbClr val="22272F"/>
                          </a:solidFill>
                          <a:effectLst/>
                          <a:latin typeface="+mn-lt"/>
                        </a:rPr>
                        <a:t>многовальных</a:t>
                      </a:r>
                      <a:r>
                        <a:rPr lang="ru-RU" b="0" i="0" dirty="0">
                          <a:solidFill>
                            <a:srgbClr val="22272F"/>
                          </a:solidFill>
                          <a:effectLst/>
                          <a:latin typeface="+mn-lt"/>
                        </a:rPr>
                        <a:t>":</a:t>
                      </a:r>
                    </a:p>
                    <a:p>
                      <a:pPr algn="just"/>
                      <a:r>
                        <a:rPr lang="ru-RU" b="0" i="0" dirty="0">
                          <a:solidFill>
                            <a:srgbClr val="22272F"/>
                          </a:solidFill>
                          <a:effectLst/>
                          <a:latin typeface="+mn-lt"/>
                        </a:rPr>
                        <a:t>с 1 января 2024 г. - не менее 170 баллов;</a:t>
                      </a:r>
                    </a:p>
                    <a:p>
                      <a:pPr algn="just"/>
                      <a:endParaRPr lang="ru-RU" b="0" i="0" dirty="0">
                        <a:solidFill>
                          <a:srgbClr val="22272F"/>
                        </a:solidFill>
                        <a:effectLst/>
                        <a:latin typeface="+mn-lt"/>
                      </a:endParaRPr>
                    </a:p>
                    <a:p>
                      <a:pPr algn="just"/>
                      <a:r>
                        <a:rPr lang="ru-RU" b="0" i="0" dirty="0">
                          <a:solidFill>
                            <a:srgbClr val="22272F"/>
                          </a:solidFill>
                          <a:effectLst/>
                          <a:latin typeface="+mn-lt"/>
                        </a:rPr>
                        <a:t>из 28.13.27 "Компрессорные станции на базе центробежных компрессоров с приводом от газовой турбины":</a:t>
                      </a:r>
                    </a:p>
                    <a:p>
                      <a:pPr algn="just"/>
                      <a:r>
                        <a:rPr lang="ru-RU" b="0" i="0" dirty="0">
                          <a:solidFill>
                            <a:srgbClr val="22272F"/>
                          </a:solidFill>
                          <a:effectLst/>
                          <a:latin typeface="+mn-lt"/>
                        </a:rPr>
                        <a:t>с 1 января 2024 г. - не менее 250 баллов;</a:t>
                      </a:r>
                    </a:p>
                    <a:p>
                      <a:pPr algn="just"/>
                      <a:endParaRPr lang="ru-RU" b="0" i="0" dirty="0">
                        <a:solidFill>
                          <a:srgbClr val="22272F"/>
                        </a:solidFill>
                        <a:effectLst/>
                        <a:latin typeface="+mn-lt"/>
                      </a:endParaRPr>
                    </a:p>
                    <a:p>
                      <a:pPr algn="just"/>
                      <a:r>
                        <a:rPr lang="ru-RU" b="0" i="0" dirty="0">
                          <a:solidFill>
                            <a:srgbClr val="22272F"/>
                          </a:solidFill>
                          <a:effectLst/>
                          <a:latin typeface="+mn-lt"/>
                        </a:rPr>
                        <a:t>из 28.13.28 "Компрессорные установки и станции на базе винтовых компрессоров однороторных и двухроторных":</a:t>
                      </a:r>
                    </a:p>
                    <a:p>
                      <a:pPr algn="just"/>
                      <a:r>
                        <a:rPr lang="ru-RU" b="0" i="0" dirty="0">
                          <a:solidFill>
                            <a:srgbClr val="22272F"/>
                          </a:solidFill>
                          <a:effectLst/>
                          <a:latin typeface="+mn-lt"/>
                        </a:rPr>
                        <a:t>с 1 января 2024 г. - не менее 160 баллов;</a:t>
                      </a:r>
                    </a:p>
                    <a:p>
                      <a:pPr algn="just"/>
                      <a:endParaRPr lang="ru-RU" b="0" i="0" dirty="0">
                        <a:solidFill>
                          <a:srgbClr val="22272F"/>
                        </a:solidFill>
                        <a:effectLst/>
                        <a:latin typeface="+mn-lt"/>
                      </a:endParaRPr>
                    </a:p>
                    <a:p>
                      <a:pPr algn="just"/>
                      <a:r>
                        <a:rPr lang="ru-RU" b="0" i="0" dirty="0">
                          <a:solidFill>
                            <a:srgbClr val="22272F"/>
                          </a:solidFill>
                          <a:effectLst/>
                          <a:latin typeface="+mn-lt"/>
                        </a:rPr>
                        <a:t>из 28.13.28 "Компрессорные установки и станции на базе роторных воздуходувок (газодувок)":</a:t>
                      </a:r>
                    </a:p>
                    <a:p>
                      <a:pPr algn="just"/>
                      <a:r>
                        <a:rPr lang="ru-RU" b="0" i="0" dirty="0">
                          <a:solidFill>
                            <a:srgbClr val="22272F"/>
                          </a:solidFill>
                          <a:effectLst/>
                          <a:latin typeface="+mn-lt"/>
                        </a:rPr>
                        <a:t>с 1 января 2024 г. - не менее 160 баллов;</a:t>
                      </a:r>
                    </a:p>
                    <a:p>
                      <a:pPr algn="just"/>
                      <a:endParaRPr lang="ru-RU" b="0" i="0" dirty="0">
                        <a:solidFill>
                          <a:srgbClr val="22272F"/>
                        </a:solidFill>
                        <a:effectLst/>
                        <a:latin typeface="+mn-lt"/>
                      </a:endParaRPr>
                    </a:p>
                    <a:p>
                      <a:pPr algn="just"/>
                      <a:r>
                        <a:rPr lang="ru-RU" b="0" i="0" dirty="0">
                          <a:solidFill>
                            <a:srgbClr val="22272F"/>
                          </a:solidFill>
                          <a:effectLst/>
                          <a:latin typeface="+mn-lt"/>
                        </a:rPr>
                        <a:t>из 28.13.28 "Компрессорные установки и станции на базе прочих компрессоров":</a:t>
                      </a:r>
                    </a:p>
                    <a:p>
                      <a:pPr algn="just"/>
                      <a:r>
                        <a:rPr lang="ru-RU" b="0" i="0" dirty="0">
                          <a:solidFill>
                            <a:srgbClr val="22272F"/>
                          </a:solidFill>
                          <a:effectLst/>
                          <a:latin typeface="+mn-lt"/>
                        </a:rPr>
                        <a:t>с 1 января 2024 г. - не менее 170 баллов.".</a:t>
                      </a:r>
                    </a:p>
                  </a:txBody>
                  <a:tcPr/>
                </a:tc>
                <a:extLst>
                  <a:ext uri="{0D108BD9-81ED-4DB2-BD59-A6C34878D82A}">
                    <a16:rowId xmlns:a16="http://schemas.microsoft.com/office/drawing/2014/main" val="1250977068"/>
                  </a:ext>
                </a:extLst>
              </a:tr>
            </a:tbl>
          </a:graphicData>
        </a:graphic>
      </p:graphicFrame>
    </p:spTree>
    <p:extLst>
      <p:ext uri="{BB962C8B-B14F-4D97-AF65-F5344CB8AC3E}">
        <p14:creationId xmlns:p14="http://schemas.microsoft.com/office/powerpoint/2010/main" val="35301925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A2AEDB8-0EAC-D3D6-70C3-B04D3632D463}"/>
              </a:ext>
            </a:extLst>
          </p:cNvPr>
          <p:cNvSpPr>
            <a:spLocks noGrp="1"/>
          </p:cNvSpPr>
          <p:nvPr>
            <p:ph type="title"/>
          </p:nvPr>
        </p:nvSpPr>
        <p:spPr>
          <a:xfrm>
            <a:off x="838200" y="102922"/>
            <a:ext cx="10515600" cy="775778"/>
          </a:xfrm>
        </p:spPr>
        <p:txBody>
          <a:bodyPr>
            <a:normAutofit fontScale="90000"/>
          </a:bodyPr>
          <a:lstStyle/>
          <a:p>
            <a:r>
              <a:rPr lang="ru-RU" sz="3200" b="1" dirty="0"/>
              <a:t>Статья 30 </a:t>
            </a:r>
            <a:r>
              <a:rPr lang="ru-RU" sz="2200" b="1" i="1" dirty="0">
                <a:solidFill>
                  <a:srgbClr val="00B050"/>
                </a:solidFill>
              </a:rPr>
              <a:t>(в ред. Федерального закона от 25 декабря 2023 г. N 625-ФЗ – с 25.12.2023)</a:t>
            </a:r>
          </a:p>
        </p:txBody>
      </p:sp>
      <p:sp>
        <p:nvSpPr>
          <p:cNvPr id="3" name="Объект 2">
            <a:extLst>
              <a:ext uri="{FF2B5EF4-FFF2-40B4-BE49-F238E27FC236}">
                <a16:creationId xmlns:a16="http://schemas.microsoft.com/office/drawing/2014/main" id="{DA50F0BB-0290-4737-F192-81D7163E28ED}"/>
              </a:ext>
            </a:extLst>
          </p:cNvPr>
          <p:cNvSpPr>
            <a:spLocks noGrp="1"/>
          </p:cNvSpPr>
          <p:nvPr>
            <p:ph idx="1"/>
          </p:nvPr>
        </p:nvSpPr>
        <p:spPr>
          <a:xfrm>
            <a:off x="745921" y="1102329"/>
            <a:ext cx="10515600" cy="4351338"/>
          </a:xfrm>
        </p:spPr>
        <p:txBody>
          <a:bodyPr>
            <a:noAutofit/>
          </a:bodyPr>
          <a:lstStyle/>
          <a:p>
            <a:pPr marL="0" indent="0">
              <a:buNone/>
            </a:pPr>
            <a:r>
              <a:rPr lang="ru-RU" sz="2000" dirty="0"/>
              <a:t>1.1. При определении объема закупок, предусмотренного частью 1 настоящей статьи, в расчет совокупного годового объема закупок не включаются закупки:</a:t>
            </a:r>
          </a:p>
          <a:p>
            <a:pPr marL="0" indent="0">
              <a:buNone/>
            </a:pPr>
            <a:r>
              <a:rPr lang="ru-RU" sz="2000" dirty="0"/>
              <a:t>1) для обеспечения обороны страны и безопасности государства;</a:t>
            </a:r>
          </a:p>
          <a:p>
            <a:pPr marL="0" indent="0">
              <a:buNone/>
            </a:pPr>
            <a:r>
              <a:rPr lang="ru-RU" sz="2000" dirty="0"/>
              <a:t>2) услуг по предоставлению кредитов;</a:t>
            </a:r>
          </a:p>
          <a:p>
            <a:pPr marL="0" indent="0">
              <a:buNone/>
            </a:pPr>
            <a:r>
              <a:rPr lang="ru-RU" sz="2000" dirty="0"/>
              <a:t>3) у единственного поставщика (подрядчика, исполнителя), </a:t>
            </a:r>
            <a:r>
              <a:rPr lang="ru-RU" sz="2000" b="1" dirty="0">
                <a:solidFill>
                  <a:srgbClr val="FF0000"/>
                </a:solidFill>
              </a:rPr>
              <a:t>осуществляемые</a:t>
            </a:r>
            <a:r>
              <a:rPr lang="ru-RU" sz="2000" dirty="0"/>
              <a:t> в соответствии с частью 1 статьи 93 настоящего Федерального закона, </a:t>
            </a:r>
            <a:r>
              <a:rPr lang="ru-RU" sz="2000" b="1" dirty="0">
                <a:solidFill>
                  <a:srgbClr val="FF0000"/>
                </a:solidFill>
              </a:rPr>
              <a:t>законодательством Российской Федерации и иными нормативными правовыми актами о контрактной системе в сфере закупок</a:t>
            </a:r>
            <a:r>
              <a:rPr lang="ru-RU" sz="2000" dirty="0"/>
              <a:t>, за исключением закупок, которые осуществлены в соответствии с пунктом 25 части 1 статьи 93 настоящего Федерального закона по результатам несостоявшегося определения поставщиков (подрядчиков, исполнителей), проведенного в соответствии с требованиями пункта 1 части 1 настоящей статьи;</a:t>
            </a:r>
          </a:p>
          <a:p>
            <a:pPr marL="0" indent="0">
              <a:buNone/>
            </a:pPr>
            <a:r>
              <a:rPr lang="ru-RU" sz="2000" dirty="0"/>
              <a:t>4) работ в области использования атомной энергии;</a:t>
            </a:r>
          </a:p>
          <a:p>
            <a:pPr marL="0" indent="0">
              <a:buNone/>
            </a:pPr>
            <a:r>
              <a:rPr lang="ru-RU" sz="2000" dirty="0"/>
              <a:t>5) при осуществлении которых применяются закрытые способы определения поставщиков (подрядчиков, исполнителей).</a:t>
            </a:r>
          </a:p>
          <a:p>
            <a:pPr marL="0" indent="0">
              <a:buNone/>
            </a:pPr>
            <a:r>
              <a:rPr lang="ru-RU" sz="1600" i="1" u="sng" dirty="0">
                <a:solidFill>
                  <a:srgbClr val="7030A0"/>
                </a:solidFill>
              </a:rPr>
              <a:t>Комментарий: </a:t>
            </a:r>
            <a:r>
              <a:rPr lang="ru-RU" sz="1600" i="1" dirty="0">
                <a:solidFill>
                  <a:srgbClr val="7030A0"/>
                </a:solidFill>
              </a:rPr>
              <a:t>изменения связаны с возможностью </a:t>
            </a:r>
            <a:r>
              <a:rPr lang="ru-RU" sz="1600" i="1" dirty="0">
                <a:solidFill>
                  <a:srgbClr val="7030A0"/>
                </a:solidFill>
                <a:highlight>
                  <a:srgbClr val="FFFFFF"/>
                </a:highlight>
              </a:rPr>
              <a:t>Правительства РФ, ВИО Субъектов РФ определять иные случаи закупок у единственного поставщика (подрядчика, исполнителя) в 2023 и 2024 году</a:t>
            </a:r>
            <a:r>
              <a:rPr lang="ru-RU" sz="1600" i="1" dirty="0">
                <a:solidFill>
                  <a:srgbClr val="7030A0"/>
                </a:solidFill>
              </a:rPr>
              <a:t>. Отчет по закупкам у СМП и СОНКО за 2023 год должен учитывать эти изменения</a:t>
            </a:r>
          </a:p>
        </p:txBody>
      </p:sp>
    </p:spTree>
    <p:extLst>
      <p:ext uri="{BB962C8B-B14F-4D97-AF65-F5344CB8AC3E}">
        <p14:creationId xmlns:p14="http://schemas.microsoft.com/office/powerpoint/2010/main" val="117721911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75D97B9-F81C-FC6D-D22A-05B53C13D968}"/>
              </a:ext>
            </a:extLst>
          </p:cNvPr>
          <p:cNvSpPr>
            <a:spLocks noGrp="1"/>
          </p:cNvSpPr>
          <p:nvPr>
            <p:ph idx="1"/>
          </p:nvPr>
        </p:nvSpPr>
        <p:spPr>
          <a:xfrm>
            <a:off x="376806" y="989901"/>
            <a:ext cx="11225168" cy="5304508"/>
          </a:xfrm>
        </p:spPr>
        <p:txBody>
          <a:bodyPr>
            <a:normAutofit/>
          </a:bodyPr>
          <a:lstStyle/>
          <a:p>
            <a:r>
              <a:rPr lang="ru-RU" sz="1800" b="1" dirty="0"/>
              <a:t>719-ФЗ:</a:t>
            </a:r>
            <a:r>
              <a:rPr lang="ru-RU" sz="1800" dirty="0"/>
              <a:t> Для целей осуществления закупок продукции автомобилестроения для обеспечения государственных и муниципальных нужд в рамках 44-ФЗ при производстве каждой единицы продукции автомобилестроения должны выполняться операции (условия), которые в соответствии с требованиями, указанными в разделе II настоящего приложения, оцениваются совокупным количеством баллов (с 1 января 2021 г. не менее 3200 баллов, </a:t>
            </a:r>
            <a:r>
              <a:rPr lang="ru-RU" sz="1800" b="1" dirty="0">
                <a:solidFill>
                  <a:srgbClr val="FF0000"/>
                </a:solidFill>
              </a:rPr>
              <a:t>с 1 января 2024 г. не менее 4500 баллов</a:t>
            </a:r>
            <a:r>
              <a:rPr lang="ru-RU" sz="1800" dirty="0"/>
              <a:t>, с 1 января 2025 г. не менее 5500 баллов (для автомобилей легковых, легких коммерческих автомобилей и автомобилей скорой медицинской помощи, построенных на базе автомобилей легковых и легких коммерческих автомобилей).</a:t>
            </a:r>
          </a:p>
        </p:txBody>
      </p:sp>
      <p:pic>
        <p:nvPicPr>
          <p:cNvPr id="4" name="Рисунок 3">
            <a:extLst>
              <a:ext uri="{FF2B5EF4-FFF2-40B4-BE49-F238E27FC236}">
                <a16:creationId xmlns:a16="http://schemas.microsoft.com/office/drawing/2014/main" id="{1FB120A7-9E68-3A87-003B-03C89A06464D}"/>
              </a:ext>
            </a:extLst>
          </p:cNvPr>
          <p:cNvPicPr>
            <a:picLocks noChangeAspect="1"/>
          </p:cNvPicPr>
          <p:nvPr/>
        </p:nvPicPr>
        <p:blipFill>
          <a:blip r:embed="rId2"/>
          <a:stretch>
            <a:fillRect/>
          </a:stretch>
        </p:blipFill>
        <p:spPr>
          <a:xfrm>
            <a:off x="460239" y="202864"/>
            <a:ext cx="10516511" cy="646232"/>
          </a:xfrm>
          <a:prstGeom prst="rect">
            <a:avLst/>
          </a:prstGeom>
        </p:spPr>
      </p:pic>
    </p:spTree>
    <p:extLst>
      <p:ext uri="{BB962C8B-B14F-4D97-AF65-F5344CB8AC3E}">
        <p14:creationId xmlns:p14="http://schemas.microsoft.com/office/powerpoint/2010/main" val="75997587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3C71D800-FFCF-05F7-81C3-69BC1AA4E92D}"/>
              </a:ext>
            </a:extLst>
          </p:cNvPr>
          <p:cNvGraphicFramePr>
            <a:graphicFrameLocks noGrp="1"/>
          </p:cNvGraphicFramePr>
          <p:nvPr>
            <p:ph idx="1"/>
            <p:extLst>
              <p:ext uri="{D42A27DB-BD31-4B8C-83A1-F6EECF244321}">
                <p14:modId xmlns:p14="http://schemas.microsoft.com/office/powerpoint/2010/main" val="815492883"/>
              </p:ext>
            </p:extLst>
          </p:nvPr>
        </p:nvGraphicFramePr>
        <p:xfrm>
          <a:off x="673566" y="952023"/>
          <a:ext cx="10515600" cy="512572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597977161"/>
                    </a:ext>
                  </a:extLst>
                </a:gridCol>
                <a:gridCol w="5257800">
                  <a:extLst>
                    <a:ext uri="{9D8B030D-6E8A-4147-A177-3AD203B41FA5}">
                      <a16:colId xmlns:a16="http://schemas.microsoft.com/office/drawing/2014/main" val="121325416"/>
                    </a:ext>
                  </a:extLst>
                </a:gridCol>
              </a:tblGrid>
              <a:tr h="370840">
                <a:tc>
                  <a:txBody>
                    <a:bodyPr/>
                    <a:lstStyle/>
                    <a:p>
                      <a:r>
                        <a:rPr lang="ru-RU" dirty="0"/>
                        <a:t>До 01.12.2023</a:t>
                      </a:r>
                    </a:p>
                  </a:txBody>
                  <a:tcPr/>
                </a:tc>
                <a:tc>
                  <a:txBody>
                    <a:bodyPr/>
                    <a:lstStyle/>
                    <a:p>
                      <a:r>
                        <a:rPr lang="ru-RU" dirty="0"/>
                        <a:t>С 01.12.2023</a:t>
                      </a:r>
                    </a:p>
                  </a:txBody>
                  <a:tcPr/>
                </a:tc>
                <a:extLst>
                  <a:ext uri="{0D108BD9-81ED-4DB2-BD59-A6C34878D82A}">
                    <a16:rowId xmlns:a16="http://schemas.microsoft.com/office/drawing/2014/main" val="11160442"/>
                  </a:ext>
                </a:extLst>
              </a:tr>
              <a:tr h="370840">
                <a:tc>
                  <a:txBody>
                    <a:bodyPr/>
                    <a:lstStyle/>
                    <a:p>
                      <a:r>
                        <a:rPr lang="ru-RU" dirty="0"/>
                        <a:t>Позиция 95.</a:t>
                      </a:r>
                    </a:p>
                    <a:p>
                      <a:r>
                        <a:rPr lang="ru-RU" dirty="0"/>
                        <a:t>Код ОКПД2</a:t>
                      </a:r>
                    </a:p>
                    <a:p>
                      <a:r>
                        <a:rPr lang="ru-RU" dirty="0"/>
                        <a:t>32.50.13.190</a:t>
                      </a:r>
                    </a:p>
                    <a:p>
                      <a:r>
                        <a:rPr lang="ru-RU" dirty="0"/>
                        <a:t>Емкости для взятия, хранения и транспортировки биологических проб для выполнения клинических лабораторных исследований, включая пробирки вакуумные для взятия венозной крови, пробирки для взятия капиллярной крови, емкости для мочи, кала и мокроты, соответствующие кодам 167460, 167470, 167480, 167490, 167510, 234760, 259720, </a:t>
                      </a:r>
                      <a:r>
                        <a:rPr lang="ru-RU" strike="sngStrike" dirty="0"/>
                        <a:t>293370, 293420, 293500, 293570, </a:t>
                      </a:r>
                      <a:r>
                        <a:rPr lang="ru-RU" strike="noStrike" dirty="0"/>
                        <a:t>293590, </a:t>
                      </a:r>
                      <a:r>
                        <a:rPr lang="ru-RU" strike="sngStrike" dirty="0"/>
                        <a:t>293660, </a:t>
                      </a:r>
                      <a:r>
                        <a:rPr lang="ru-RU" strike="noStrike" dirty="0"/>
                        <a:t>356010 </a:t>
                      </a:r>
                      <a:r>
                        <a:rPr lang="ru-RU" dirty="0"/>
                        <a:t>вида медицинского изделия в соответствии с номенклатурной классификацией медицинских изделий</a:t>
                      </a:r>
                    </a:p>
                    <a:p>
                      <a:r>
                        <a:rPr lang="ru-RU" dirty="0"/>
                        <a:t>С 2021 – 18%</a:t>
                      </a:r>
                    </a:p>
                    <a:p>
                      <a:r>
                        <a:rPr lang="ru-RU" dirty="0"/>
                        <a:t>C 2022 -  28%</a:t>
                      </a:r>
                    </a:p>
                    <a:p>
                      <a:r>
                        <a:rPr lang="ru-RU" dirty="0"/>
                        <a:t>C 2023  - 60%</a:t>
                      </a:r>
                    </a:p>
                  </a:txBody>
                  <a:tcPr/>
                </a:tc>
                <a:tc>
                  <a:txBody>
                    <a:bodyPr/>
                    <a:lstStyle/>
                    <a:p>
                      <a:r>
                        <a:rPr lang="ru-RU" dirty="0"/>
                        <a:t>Позиция 95.</a:t>
                      </a:r>
                    </a:p>
                    <a:p>
                      <a:r>
                        <a:rPr lang="ru-RU" dirty="0"/>
                        <a:t>Код ОКПД2 </a:t>
                      </a:r>
                    </a:p>
                    <a:p>
                      <a:r>
                        <a:rPr lang="ru-RU" dirty="0"/>
                        <a:t>32.50.13.190</a:t>
                      </a:r>
                    </a:p>
                    <a:p>
                      <a:r>
                        <a:rPr lang="ru-RU" dirty="0"/>
                        <a:t>Емкости для взятия, хранения и транспортировки биологических проб для выполнения клинических лабораторных исследований, включая пробирки вакуумные для взятия венозной крови, пробирки для взятия капиллярной крови, емкости для мочи, кала и мокроты, соответствующие кодам 167460, 167470, 167480, 167490, 167510, 234760, 259720, 293590, 356010 вида медицинского изделия в соответствии с номенклатурной классификацией медицинских изделий</a:t>
                      </a:r>
                    </a:p>
                    <a:p>
                      <a:r>
                        <a:rPr lang="ru-RU" dirty="0"/>
                        <a:t>С 2021 – 18</a:t>
                      </a:r>
                      <a:r>
                        <a:rPr lang="en-US" dirty="0"/>
                        <a:t>%</a:t>
                      </a:r>
                      <a:endParaRPr lang="ru-RU" dirty="0"/>
                    </a:p>
                    <a:p>
                      <a:r>
                        <a:rPr lang="en-US" dirty="0"/>
                        <a:t>C 2022 -  </a:t>
                      </a:r>
                      <a:r>
                        <a:rPr lang="ru-RU" dirty="0"/>
                        <a:t>28</a:t>
                      </a:r>
                      <a:r>
                        <a:rPr lang="en-US" dirty="0"/>
                        <a:t>%</a:t>
                      </a:r>
                      <a:endParaRPr lang="ru-RU" dirty="0"/>
                    </a:p>
                    <a:p>
                      <a:r>
                        <a:rPr lang="en-US" dirty="0"/>
                        <a:t>C 2023  - 60%</a:t>
                      </a:r>
                      <a:endParaRPr lang="ru-RU" dirty="0"/>
                    </a:p>
                  </a:txBody>
                  <a:tcPr/>
                </a:tc>
                <a:extLst>
                  <a:ext uri="{0D108BD9-81ED-4DB2-BD59-A6C34878D82A}">
                    <a16:rowId xmlns:a16="http://schemas.microsoft.com/office/drawing/2014/main" val="1029246860"/>
                  </a:ext>
                </a:extLst>
              </a:tr>
            </a:tbl>
          </a:graphicData>
        </a:graphic>
      </p:graphicFrame>
      <p:sp>
        <p:nvSpPr>
          <p:cNvPr id="3" name="TextBox 2">
            <a:extLst>
              <a:ext uri="{FF2B5EF4-FFF2-40B4-BE49-F238E27FC236}">
                <a16:creationId xmlns:a16="http://schemas.microsoft.com/office/drawing/2014/main" id="{C1F3A08C-097A-075C-69CE-870724AED76E}"/>
              </a:ext>
            </a:extLst>
          </p:cNvPr>
          <p:cNvSpPr txBox="1"/>
          <p:nvPr/>
        </p:nvSpPr>
        <p:spPr>
          <a:xfrm>
            <a:off x="673566" y="6207285"/>
            <a:ext cx="10844868"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00B0F0"/>
                </a:solidFill>
                <a:effectLst/>
                <a:uLnTx/>
                <a:uFillTx/>
                <a:latin typeface="Calibri"/>
                <a:ea typeface="+mn-ea"/>
                <a:cs typeface="+mn-cs"/>
              </a:rPr>
              <a:t>Постановление Правительства РФ от 16 сентября 2023 г. N 1512 "О внесении изменений в некоторые акты Правительства Российской Федерации"</a:t>
            </a:r>
          </a:p>
        </p:txBody>
      </p:sp>
      <p:sp>
        <p:nvSpPr>
          <p:cNvPr id="7" name="TextBox 6">
            <a:extLst>
              <a:ext uri="{FF2B5EF4-FFF2-40B4-BE49-F238E27FC236}">
                <a16:creationId xmlns:a16="http://schemas.microsoft.com/office/drawing/2014/main" id="{5397D387-6AF8-AD68-0428-5329F9FA2283}"/>
              </a:ext>
            </a:extLst>
          </p:cNvPr>
          <p:cNvSpPr txBox="1"/>
          <p:nvPr/>
        </p:nvSpPr>
        <p:spPr>
          <a:xfrm>
            <a:off x="411061" y="121026"/>
            <a:ext cx="11518084" cy="830997"/>
          </a:xfrm>
          <a:prstGeom prst="rect">
            <a:avLst/>
          </a:prstGeom>
          <a:noFill/>
        </p:spPr>
        <p:txBody>
          <a:bodyPr wrap="square">
            <a:spAutoFit/>
          </a:bodyPr>
          <a:lstStyle/>
          <a:p>
            <a:pPr algn="ctr"/>
            <a:r>
              <a:rPr kumimoji="0" lang="ru-RU" sz="2400" b="1" i="0" u="none" strike="noStrike" kern="1200" cap="none" spc="0" normalizeH="0" baseline="0" noProof="0" dirty="0">
                <a:ln>
                  <a:noFill/>
                </a:ln>
                <a:solidFill>
                  <a:srgbClr val="FF0000"/>
                </a:solidFill>
                <a:effectLst/>
                <a:uLnTx/>
                <a:uFillTx/>
                <a:latin typeface="+mj-lt"/>
                <a:ea typeface="+mj-ea"/>
                <a:cs typeface="+mj-cs"/>
              </a:rPr>
              <a:t>Изменения по 2014 ПП</a:t>
            </a:r>
            <a:r>
              <a:rPr lang="ru-RU" sz="2400" b="1" dirty="0">
                <a:solidFill>
                  <a:srgbClr val="FF0000"/>
                </a:solidFill>
                <a:latin typeface="+mj-lt"/>
                <a:ea typeface="+mj-ea"/>
                <a:cs typeface="+mj-cs"/>
              </a:rPr>
              <a:t> в части выполнения минимальной доли закупок товаров российского происхождения</a:t>
            </a:r>
            <a:endParaRPr lang="ru-RU" dirty="0">
              <a:latin typeface="+mj-lt"/>
            </a:endParaRPr>
          </a:p>
        </p:txBody>
      </p:sp>
    </p:spTree>
    <p:extLst>
      <p:ext uri="{BB962C8B-B14F-4D97-AF65-F5344CB8AC3E}">
        <p14:creationId xmlns:p14="http://schemas.microsoft.com/office/powerpoint/2010/main" val="4888991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AF0F736B-89D0-8B5C-E408-8BBD2C53B31F}"/>
              </a:ext>
            </a:extLst>
          </p:cNvPr>
          <p:cNvGraphicFramePr>
            <a:graphicFrameLocks noGrp="1"/>
          </p:cNvGraphicFramePr>
          <p:nvPr>
            <p:ph idx="1"/>
            <p:extLst>
              <p:ext uri="{D42A27DB-BD31-4B8C-83A1-F6EECF244321}">
                <p14:modId xmlns:p14="http://schemas.microsoft.com/office/powerpoint/2010/main" val="1297001258"/>
              </p:ext>
            </p:extLst>
          </p:nvPr>
        </p:nvGraphicFramePr>
        <p:xfrm>
          <a:off x="712365" y="931767"/>
          <a:ext cx="10515600" cy="521716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932238369"/>
                    </a:ext>
                  </a:extLst>
                </a:gridCol>
                <a:gridCol w="5257800">
                  <a:extLst>
                    <a:ext uri="{9D8B030D-6E8A-4147-A177-3AD203B41FA5}">
                      <a16:colId xmlns:a16="http://schemas.microsoft.com/office/drawing/2014/main" val="435977639"/>
                    </a:ext>
                  </a:extLst>
                </a:gridCol>
              </a:tblGrid>
              <a:tr h="370840">
                <a:tc>
                  <a:txBody>
                    <a:bodyPr/>
                    <a:lstStyle/>
                    <a:p>
                      <a:r>
                        <a:rPr lang="ru-RU" dirty="0"/>
                        <a:t>До 23.12.2023</a:t>
                      </a:r>
                    </a:p>
                  </a:txBody>
                  <a:tcPr/>
                </a:tc>
                <a:tc>
                  <a:txBody>
                    <a:bodyPr/>
                    <a:lstStyle/>
                    <a:p>
                      <a:r>
                        <a:rPr lang="ru-RU"/>
                        <a:t>С 23.12.2023</a:t>
                      </a:r>
                      <a:endParaRPr lang="ru-RU" dirty="0"/>
                    </a:p>
                  </a:txBody>
                  <a:tcPr/>
                </a:tc>
                <a:extLst>
                  <a:ext uri="{0D108BD9-81ED-4DB2-BD59-A6C34878D82A}">
                    <a16:rowId xmlns:a16="http://schemas.microsoft.com/office/drawing/2014/main" val="175635062"/>
                  </a:ext>
                </a:extLst>
              </a:tr>
              <a:tr h="370840">
                <a:tc>
                  <a:txBody>
                    <a:bodyPr/>
                    <a:lstStyle/>
                    <a:p>
                      <a:r>
                        <a:rPr lang="ru-RU" dirty="0"/>
                        <a:t>Позиция 151.</a:t>
                      </a:r>
                    </a:p>
                    <a:p>
                      <a:r>
                        <a:rPr lang="ru-RU" dirty="0"/>
                        <a:t>Код ОКПД2    32.50.21.121</a:t>
                      </a:r>
                    </a:p>
                    <a:p>
                      <a:r>
                        <a:rPr lang="ru-RU" dirty="0"/>
                        <a:t>Аппараты для ингаляционного наркоза</a:t>
                      </a:r>
                    </a:p>
                    <a:p>
                      <a:endParaRPr lang="ru-RU" dirty="0"/>
                    </a:p>
                  </a:txBody>
                  <a:tcPr/>
                </a:tc>
                <a:tc>
                  <a:txBody>
                    <a:bodyPr/>
                    <a:lstStyle/>
                    <a:p>
                      <a:r>
                        <a:rPr lang="ru-RU" dirty="0"/>
                        <a:t>Код позиции 151.</a:t>
                      </a:r>
                    </a:p>
                    <a:p>
                      <a:r>
                        <a:rPr lang="ru-RU" dirty="0"/>
                        <a:t>Код ОКПД2      32.50.21.121</a:t>
                      </a:r>
                    </a:p>
                    <a:p>
                      <a:r>
                        <a:rPr lang="ru-RU" dirty="0"/>
                        <a:t>Аппараты для ингаляционного наркоза (за исключением аппаратов искусственной вентиляции легких, соответствующих кодам 232870, 232890 вида медицинского изделия в соответствии с номенклатурной классификацией медицинских изделий)</a:t>
                      </a:r>
                    </a:p>
                  </a:txBody>
                  <a:tcPr/>
                </a:tc>
                <a:extLst>
                  <a:ext uri="{0D108BD9-81ED-4DB2-BD59-A6C34878D82A}">
                    <a16:rowId xmlns:a16="http://schemas.microsoft.com/office/drawing/2014/main" val="2644260440"/>
                  </a:ext>
                </a:extLst>
              </a:tr>
              <a:tr h="370840">
                <a:tc>
                  <a:txBody>
                    <a:bodyPr/>
                    <a:lstStyle/>
                    <a:p>
                      <a:r>
                        <a:rPr lang="ru-RU" dirty="0"/>
                        <a:t>Позиция 152.</a:t>
                      </a:r>
                    </a:p>
                    <a:p>
                      <a:r>
                        <a:rPr lang="ru-RU" dirty="0"/>
                        <a:t>Код ОКПД2    32.50.21.122</a:t>
                      </a:r>
                    </a:p>
                    <a:p>
                      <a:r>
                        <a:rPr lang="ru-RU" dirty="0"/>
                        <a:t>Аппараты дыхательные реанимационные</a:t>
                      </a:r>
                    </a:p>
                    <a:p>
                      <a:endParaRPr lang="ru-RU" dirty="0"/>
                    </a:p>
                  </a:txBody>
                  <a:tcPr/>
                </a:tc>
                <a:tc>
                  <a:txBody>
                    <a:bodyPr/>
                    <a:lstStyle/>
                    <a:p>
                      <a:r>
                        <a:rPr lang="ru-RU" dirty="0"/>
                        <a:t>Позиция 152.</a:t>
                      </a:r>
                    </a:p>
                    <a:p>
                      <a:r>
                        <a:rPr lang="ru-RU" dirty="0"/>
                        <a:t>Код ОКПД2     32.50.21.122</a:t>
                      </a:r>
                    </a:p>
                    <a:p>
                      <a:r>
                        <a:rPr lang="ru-RU" dirty="0"/>
                        <a:t>Аппараты дыхательные реанимационные (за исключением аппаратов искусственной вентиляции легких, соответствующих кодам 232870, 232890 вида медицинского изделия в соответствии с номенклатурной классификацией медицинских изделий)</a:t>
                      </a:r>
                    </a:p>
                    <a:p>
                      <a:endParaRPr lang="ru-RU" dirty="0"/>
                    </a:p>
                  </a:txBody>
                  <a:tcPr/>
                </a:tc>
                <a:extLst>
                  <a:ext uri="{0D108BD9-81ED-4DB2-BD59-A6C34878D82A}">
                    <a16:rowId xmlns:a16="http://schemas.microsoft.com/office/drawing/2014/main" val="3579993673"/>
                  </a:ext>
                </a:extLst>
              </a:tr>
            </a:tbl>
          </a:graphicData>
        </a:graphic>
      </p:graphicFrame>
      <p:sp>
        <p:nvSpPr>
          <p:cNvPr id="5" name="TextBox 4">
            <a:extLst>
              <a:ext uri="{FF2B5EF4-FFF2-40B4-BE49-F238E27FC236}">
                <a16:creationId xmlns:a16="http://schemas.microsoft.com/office/drawing/2014/main" id="{8CC2CC6A-5295-4EAD-8F79-F86FA89B7BF1}"/>
              </a:ext>
            </a:extLst>
          </p:cNvPr>
          <p:cNvSpPr txBox="1"/>
          <p:nvPr/>
        </p:nvSpPr>
        <p:spPr>
          <a:xfrm>
            <a:off x="712365" y="8389"/>
            <a:ext cx="11448874" cy="830997"/>
          </a:xfrm>
          <a:prstGeom prst="rect">
            <a:avLst/>
          </a:prstGeom>
          <a:noFill/>
        </p:spPr>
        <p:txBody>
          <a:bodyPr wrap="square">
            <a:spAutoFit/>
          </a:bodyPr>
          <a:lstStyle/>
          <a:p>
            <a:r>
              <a:rPr kumimoji="0" lang="ru-RU" sz="2400" b="1" i="0" u="none" strike="noStrike" kern="1200" cap="none" spc="0" normalizeH="0" baseline="0" noProof="0" dirty="0">
                <a:ln>
                  <a:noFill/>
                </a:ln>
                <a:solidFill>
                  <a:srgbClr val="002060"/>
                </a:solidFill>
                <a:effectLst/>
                <a:uLnTx/>
                <a:uFillTx/>
                <a:latin typeface="Calibri Light"/>
                <a:ea typeface="+mj-ea"/>
                <a:cs typeface="+mj-cs"/>
              </a:rPr>
              <a:t>Изменения в 878 ПП от 10 июля 2019 г. "О мерах стимулирования производства радиоэлектронной продукции на территории Российской Федерации …»</a:t>
            </a:r>
            <a:endParaRPr lang="ru-RU" dirty="0"/>
          </a:p>
        </p:txBody>
      </p:sp>
      <p:sp>
        <p:nvSpPr>
          <p:cNvPr id="9" name="TextBox 8">
            <a:extLst>
              <a:ext uri="{FF2B5EF4-FFF2-40B4-BE49-F238E27FC236}">
                <a16:creationId xmlns:a16="http://schemas.microsoft.com/office/drawing/2014/main" id="{782CCD53-75F2-D5E0-4BEF-8341351F4037}"/>
              </a:ext>
            </a:extLst>
          </p:cNvPr>
          <p:cNvSpPr txBox="1"/>
          <p:nvPr/>
        </p:nvSpPr>
        <p:spPr>
          <a:xfrm>
            <a:off x="712365" y="6354471"/>
            <a:ext cx="11281095"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00B0F0"/>
                </a:solidFill>
                <a:effectLst/>
                <a:uLnTx/>
                <a:uFillTx/>
                <a:latin typeface="Calibri"/>
                <a:ea typeface="+mn-ea"/>
                <a:cs typeface="+mn-cs"/>
              </a:rPr>
              <a:t>Постановление Правительства РФ от 9 декабря 2023 г. N 2094</a:t>
            </a:r>
          </a:p>
        </p:txBody>
      </p:sp>
    </p:spTree>
    <p:extLst>
      <p:ext uri="{BB962C8B-B14F-4D97-AF65-F5344CB8AC3E}">
        <p14:creationId xmlns:p14="http://schemas.microsoft.com/office/powerpoint/2010/main" val="36121584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AF0F736B-89D0-8B5C-E408-8BBD2C53B31F}"/>
              </a:ext>
            </a:extLst>
          </p:cNvPr>
          <p:cNvGraphicFramePr>
            <a:graphicFrameLocks noGrp="1"/>
          </p:cNvGraphicFramePr>
          <p:nvPr>
            <p:ph idx="1"/>
            <p:extLst>
              <p:ext uri="{D42A27DB-BD31-4B8C-83A1-F6EECF244321}">
                <p14:modId xmlns:p14="http://schemas.microsoft.com/office/powerpoint/2010/main" val="1478636003"/>
              </p:ext>
            </p:extLst>
          </p:nvPr>
        </p:nvGraphicFramePr>
        <p:xfrm>
          <a:off x="827014" y="1047162"/>
          <a:ext cx="10906386" cy="3134360"/>
        </p:xfrm>
        <a:graphic>
          <a:graphicData uri="http://schemas.openxmlformats.org/drawingml/2006/table">
            <a:tbl>
              <a:tblPr firstRow="1" bandRow="1">
                <a:tableStyleId>{5C22544A-7EE6-4342-B048-85BDC9FD1C3A}</a:tableStyleId>
              </a:tblPr>
              <a:tblGrid>
                <a:gridCol w="923489">
                  <a:extLst>
                    <a:ext uri="{9D8B030D-6E8A-4147-A177-3AD203B41FA5}">
                      <a16:colId xmlns:a16="http://schemas.microsoft.com/office/drawing/2014/main" val="435977639"/>
                    </a:ext>
                  </a:extLst>
                </a:gridCol>
                <a:gridCol w="1644242">
                  <a:extLst>
                    <a:ext uri="{9D8B030D-6E8A-4147-A177-3AD203B41FA5}">
                      <a16:colId xmlns:a16="http://schemas.microsoft.com/office/drawing/2014/main" val="671143300"/>
                    </a:ext>
                  </a:extLst>
                </a:gridCol>
                <a:gridCol w="8338655">
                  <a:extLst>
                    <a:ext uri="{9D8B030D-6E8A-4147-A177-3AD203B41FA5}">
                      <a16:colId xmlns:a16="http://schemas.microsoft.com/office/drawing/2014/main" val="529753229"/>
                    </a:ext>
                  </a:extLst>
                </a:gridCol>
              </a:tblGrid>
              <a:tr h="370840">
                <a:tc gridSpan="3">
                  <a:txBody>
                    <a:bodyPr/>
                    <a:lstStyle/>
                    <a:p>
                      <a:r>
                        <a:rPr lang="ru-RU" dirty="0"/>
                        <a:t>С 29.12.2023  - </a:t>
                      </a:r>
                      <a:r>
                        <a:rPr lang="ru-RU" dirty="0">
                          <a:solidFill>
                            <a:srgbClr val="FF0000"/>
                          </a:solidFill>
                        </a:rPr>
                        <a:t>Новые позиции</a:t>
                      </a:r>
                    </a:p>
                  </a:txBody>
                  <a:tcPr/>
                </a:tc>
                <a:tc hMerge="1">
                  <a:txBody>
                    <a:bodyPr/>
                    <a:lstStyle/>
                    <a:p>
                      <a:endParaRPr lang="ru-RU" dirty="0"/>
                    </a:p>
                  </a:txBody>
                  <a:tcPr/>
                </a:tc>
                <a:tc hMerge="1">
                  <a:txBody>
                    <a:bodyPr/>
                    <a:lstStyle/>
                    <a:p>
                      <a:endParaRPr lang="ru-RU" dirty="0"/>
                    </a:p>
                  </a:txBody>
                  <a:tcPr/>
                </a:tc>
                <a:extLst>
                  <a:ext uri="{0D108BD9-81ED-4DB2-BD59-A6C34878D82A}">
                    <a16:rowId xmlns:a16="http://schemas.microsoft.com/office/drawing/2014/main" val="175635062"/>
                  </a:ext>
                </a:extLst>
              </a:tr>
              <a:tr h="370840">
                <a:tc>
                  <a:txBody>
                    <a:bodyPr/>
                    <a:lstStyle/>
                    <a:p>
                      <a:r>
                        <a:rPr lang="ru-RU" b="1" dirty="0"/>
                        <a:t>№</a:t>
                      </a:r>
                    </a:p>
                  </a:txBody>
                  <a:tcPr/>
                </a:tc>
                <a:tc>
                  <a:txBody>
                    <a:bodyPr/>
                    <a:lstStyle/>
                    <a:p>
                      <a:r>
                        <a:rPr lang="ru-RU" b="1" dirty="0"/>
                        <a:t>Код ОКПД2</a:t>
                      </a:r>
                    </a:p>
                  </a:txBody>
                  <a:tcPr/>
                </a:tc>
                <a:tc>
                  <a:txBody>
                    <a:bodyPr/>
                    <a:lstStyle/>
                    <a:p>
                      <a:r>
                        <a:rPr lang="ru-RU" b="1" dirty="0"/>
                        <a:t>Наименование товара</a:t>
                      </a:r>
                    </a:p>
                  </a:txBody>
                  <a:tcPr/>
                </a:tc>
                <a:extLst>
                  <a:ext uri="{0D108BD9-81ED-4DB2-BD59-A6C34878D82A}">
                    <a16:rowId xmlns:a16="http://schemas.microsoft.com/office/drawing/2014/main" val="3903646711"/>
                  </a:ext>
                </a:extLst>
              </a:tr>
              <a:tr h="370840">
                <a:tc>
                  <a:txBody>
                    <a:bodyPr/>
                    <a:lstStyle/>
                    <a:p>
                      <a:pPr algn="ctr"/>
                      <a:r>
                        <a:rPr lang="ru-RU" dirty="0">
                          <a:effectLst/>
                        </a:rPr>
                        <a:t>125</a:t>
                      </a:r>
                      <a:r>
                        <a:rPr lang="ru-RU" baseline="30000" dirty="0">
                          <a:effectLst/>
                        </a:rPr>
                        <a:t> 1</a:t>
                      </a:r>
                      <a:r>
                        <a:rPr lang="ru-RU" dirty="0">
                          <a:effectLst/>
                        </a:rPr>
                        <a:t>.</a:t>
                      </a:r>
                    </a:p>
                  </a:txBody>
                  <a:tcPr/>
                </a:tc>
                <a:tc>
                  <a:txBody>
                    <a:bodyPr/>
                    <a:lstStyle/>
                    <a:p>
                      <a:pPr algn="ctr"/>
                      <a:r>
                        <a:rPr lang="ru-RU">
                          <a:effectLst/>
                        </a:rPr>
                        <a:t>30.30.31.130</a:t>
                      </a:r>
                    </a:p>
                  </a:txBody>
                  <a:tcPr/>
                </a:tc>
                <a:tc>
                  <a:txBody>
                    <a:bodyPr/>
                    <a:lstStyle/>
                    <a:p>
                      <a:pPr algn="l"/>
                      <a:r>
                        <a:rPr lang="ru-RU">
                          <a:effectLst/>
                        </a:rPr>
                        <a:t>БАС в составе с беспилотным воздушным судном вертолетного типа</a:t>
                      </a:r>
                    </a:p>
                  </a:txBody>
                  <a:tcPr/>
                </a:tc>
                <a:extLst>
                  <a:ext uri="{0D108BD9-81ED-4DB2-BD59-A6C34878D82A}">
                    <a16:rowId xmlns:a16="http://schemas.microsoft.com/office/drawing/2014/main" val="2644260440"/>
                  </a:ext>
                </a:extLst>
              </a:tr>
              <a:tr h="370840">
                <a:tc>
                  <a:txBody>
                    <a:bodyPr/>
                    <a:lstStyle/>
                    <a:p>
                      <a:pPr algn="ctr"/>
                      <a:r>
                        <a:rPr lang="ru-RU">
                          <a:effectLst/>
                        </a:rPr>
                        <a:t>125</a:t>
                      </a:r>
                      <a:r>
                        <a:rPr lang="ru-RU" baseline="30000">
                          <a:effectLst/>
                        </a:rPr>
                        <a:t> 2</a:t>
                      </a:r>
                      <a:r>
                        <a:rPr lang="ru-RU">
                          <a:effectLst/>
                        </a:rPr>
                        <a:t>.</a:t>
                      </a:r>
                    </a:p>
                  </a:txBody>
                  <a:tcPr/>
                </a:tc>
                <a:tc>
                  <a:txBody>
                    <a:bodyPr/>
                    <a:lstStyle/>
                    <a:p>
                      <a:pPr algn="ctr"/>
                      <a:r>
                        <a:rPr lang="ru-RU">
                          <a:effectLst/>
                        </a:rPr>
                        <a:t>30.30.32.130</a:t>
                      </a:r>
                    </a:p>
                  </a:txBody>
                  <a:tcPr/>
                </a:tc>
                <a:tc>
                  <a:txBody>
                    <a:bodyPr/>
                    <a:lstStyle/>
                    <a:p>
                      <a:pPr algn="l"/>
                      <a:r>
                        <a:rPr lang="ru-RU">
                          <a:effectLst/>
                        </a:rPr>
                        <a:t>БАС в составе с беспилотным воздушным судном самолетного типа</a:t>
                      </a:r>
                    </a:p>
                  </a:txBody>
                  <a:tcPr/>
                </a:tc>
                <a:extLst>
                  <a:ext uri="{0D108BD9-81ED-4DB2-BD59-A6C34878D82A}">
                    <a16:rowId xmlns:a16="http://schemas.microsoft.com/office/drawing/2014/main" val="4024818652"/>
                  </a:ext>
                </a:extLst>
              </a:tr>
              <a:tr h="370840">
                <a:tc>
                  <a:txBody>
                    <a:bodyPr/>
                    <a:lstStyle/>
                    <a:p>
                      <a:pPr algn="ctr"/>
                      <a:r>
                        <a:rPr lang="ru-RU">
                          <a:effectLst/>
                        </a:rPr>
                        <a:t>125</a:t>
                      </a:r>
                      <a:r>
                        <a:rPr lang="ru-RU" baseline="30000">
                          <a:effectLst/>
                        </a:rPr>
                        <a:t> 3</a:t>
                      </a:r>
                      <a:r>
                        <a:rPr lang="ru-RU">
                          <a:effectLst/>
                        </a:rPr>
                        <a:t>.</a:t>
                      </a:r>
                    </a:p>
                  </a:txBody>
                  <a:tcPr/>
                </a:tc>
                <a:tc>
                  <a:txBody>
                    <a:bodyPr/>
                    <a:lstStyle/>
                    <a:p>
                      <a:pPr algn="ctr"/>
                      <a:r>
                        <a:rPr lang="ru-RU">
                          <a:effectLst/>
                        </a:rPr>
                        <a:t>30.30.32.140</a:t>
                      </a:r>
                    </a:p>
                  </a:txBody>
                  <a:tcPr/>
                </a:tc>
                <a:tc>
                  <a:txBody>
                    <a:bodyPr/>
                    <a:lstStyle/>
                    <a:p>
                      <a:pPr algn="l"/>
                      <a:r>
                        <a:rPr lang="ru-RU">
                          <a:effectLst/>
                        </a:rPr>
                        <a:t>БАС в составе с беспилотным воздушным судном самолетного типа с вертикальным взлетом и посадкой</a:t>
                      </a:r>
                    </a:p>
                  </a:txBody>
                  <a:tcPr/>
                </a:tc>
                <a:extLst>
                  <a:ext uri="{0D108BD9-81ED-4DB2-BD59-A6C34878D82A}">
                    <a16:rowId xmlns:a16="http://schemas.microsoft.com/office/drawing/2014/main" val="2160618715"/>
                  </a:ext>
                </a:extLst>
              </a:tr>
              <a:tr h="370840">
                <a:tc>
                  <a:txBody>
                    <a:bodyPr/>
                    <a:lstStyle/>
                    <a:p>
                      <a:pPr algn="ctr"/>
                      <a:r>
                        <a:rPr lang="ru-RU">
                          <a:effectLst/>
                        </a:rPr>
                        <a:t>125</a:t>
                      </a:r>
                      <a:r>
                        <a:rPr lang="ru-RU" baseline="30000">
                          <a:effectLst/>
                        </a:rPr>
                        <a:t> 4</a:t>
                      </a:r>
                      <a:r>
                        <a:rPr lang="ru-RU">
                          <a:effectLst/>
                        </a:rPr>
                        <a:t>.</a:t>
                      </a:r>
                    </a:p>
                  </a:txBody>
                  <a:tcPr/>
                </a:tc>
                <a:tc>
                  <a:txBody>
                    <a:bodyPr/>
                    <a:lstStyle/>
                    <a:p>
                      <a:pPr algn="ctr"/>
                      <a:r>
                        <a:rPr lang="ru-RU">
                          <a:effectLst/>
                        </a:rPr>
                        <a:t>30.30.32.150</a:t>
                      </a:r>
                    </a:p>
                  </a:txBody>
                  <a:tcPr/>
                </a:tc>
                <a:tc>
                  <a:txBody>
                    <a:bodyPr/>
                    <a:lstStyle/>
                    <a:p>
                      <a:pPr algn="l"/>
                      <a:r>
                        <a:rPr lang="ru-RU">
                          <a:effectLst/>
                        </a:rPr>
                        <a:t>БАС в составе с беспилотным воздушным судном мультироторного типа</a:t>
                      </a:r>
                    </a:p>
                  </a:txBody>
                  <a:tcPr/>
                </a:tc>
                <a:extLst>
                  <a:ext uri="{0D108BD9-81ED-4DB2-BD59-A6C34878D82A}">
                    <a16:rowId xmlns:a16="http://schemas.microsoft.com/office/drawing/2014/main" val="1999945122"/>
                  </a:ext>
                </a:extLst>
              </a:tr>
              <a:tr h="370840">
                <a:tc>
                  <a:txBody>
                    <a:bodyPr/>
                    <a:lstStyle/>
                    <a:p>
                      <a:pPr algn="ctr"/>
                      <a:r>
                        <a:rPr lang="ru-RU">
                          <a:effectLst/>
                        </a:rPr>
                        <a:t>125</a:t>
                      </a:r>
                      <a:r>
                        <a:rPr lang="ru-RU" baseline="30000">
                          <a:effectLst/>
                        </a:rPr>
                        <a:t> 5</a:t>
                      </a:r>
                      <a:r>
                        <a:rPr lang="ru-RU">
                          <a:effectLst/>
                        </a:rPr>
                        <a:t>.</a:t>
                      </a:r>
                    </a:p>
                  </a:txBody>
                  <a:tcPr/>
                </a:tc>
                <a:tc>
                  <a:txBody>
                    <a:bodyPr/>
                    <a:lstStyle/>
                    <a:p>
                      <a:pPr algn="ctr"/>
                      <a:r>
                        <a:rPr lang="ru-RU">
                          <a:effectLst/>
                        </a:rPr>
                        <a:t>30.30.32.190</a:t>
                      </a:r>
                    </a:p>
                  </a:txBody>
                  <a:tcPr/>
                </a:tc>
                <a:tc>
                  <a:txBody>
                    <a:bodyPr/>
                    <a:lstStyle/>
                    <a:p>
                      <a:pPr algn="l"/>
                      <a:r>
                        <a:rPr lang="ru-RU" dirty="0">
                          <a:effectLst/>
                        </a:rPr>
                        <a:t>БАС в составе с беспилотным воздушным судном других типов, не включенные в другие группировки</a:t>
                      </a:r>
                    </a:p>
                  </a:txBody>
                  <a:tcPr/>
                </a:tc>
                <a:extLst>
                  <a:ext uri="{0D108BD9-81ED-4DB2-BD59-A6C34878D82A}">
                    <a16:rowId xmlns:a16="http://schemas.microsoft.com/office/drawing/2014/main" val="2044212532"/>
                  </a:ext>
                </a:extLst>
              </a:tr>
            </a:tbl>
          </a:graphicData>
        </a:graphic>
      </p:graphicFrame>
      <p:sp>
        <p:nvSpPr>
          <p:cNvPr id="5" name="TextBox 4">
            <a:extLst>
              <a:ext uri="{FF2B5EF4-FFF2-40B4-BE49-F238E27FC236}">
                <a16:creationId xmlns:a16="http://schemas.microsoft.com/office/drawing/2014/main" id="{8CC2CC6A-5295-4EAD-8F79-F86FA89B7BF1}"/>
              </a:ext>
            </a:extLst>
          </p:cNvPr>
          <p:cNvSpPr txBox="1"/>
          <p:nvPr/>
        </p:nvSpPr>
        <p:spPr>
          <a:xfrm>
            <a:off x="284526" y="21968"/>
            <a:ext cx="11448874" cy="830997"/>
          </a:xfrm>
          <a:prstGeom prst="rect">
            <a:avLst/>
          </a:prstGeom>
          <a:noFill/>
        </p:spPr>
        <p:txBody>
          <a:bodyPr wrap="square">
            <a:spAutoFit/>
          </a:bodyPr>
          <a:lstStyle/>
          <a:p>
            <a:pPr algn="ctr"/>
            <a:r>
              <a:rPr kumimoji="0" lang="ru-RU" sz="2400" b="1" i="0" u="none" strike="noStrike" kern="1200" cap="none" spc="0" normalizeH="0" baseline="0" noProof="0" dirty="0">
                <a:ln>
                  <a:noFill/>
                </a:ln>
                <a:solidFill>
                  <a:srgbClr val="002060"/>
                </a:solidFill>
                <a:effectLst/>
                <a:uLnTx/>
                <a:uFillTx/>
                <a:latin typeface="Calibri Light"/>
                <a:ea typeface="+mj-ea"/>
                <a:cs typeface="+mj-cs"/>
              </a:rPr>
              <a:t>Изменения в </a:t>
            </a:r>
            <a:r>
              <a:rPr lang="ru-RU" sz="2400" b="1" dirty="0">
                <a:solidFill>
                  <a:srgbClr val="002060"/>
                </a:solidFill>
                <a:latin typeface="Calibri Light"/>
                <a:ea typeface="+mj-ea"/>
                <a:cs typeface="+mj-cs"/>
              </a:rPr>
              <a:t>617 </a:t>
            </a:r>
            <a:r>
              <a:rPr kumimoji="0" lang="ru-RU" sz="2400" b="1" i="0" u="none" strike="noStrike" kern="1200" cap="none" spc="0" normalizeH="0" baseline="0" noProof="0" dirty="0">
                <a:ln>
                  <a:noFill/>
                </a:ln>
                <a:solidFill>
                  <a:srgbClr val="002060"/>
                </a:solidFill>
                <a:effectLst/>
                <a:uLnTx/>
                <a:uFillTx/>
                <a:latin typeface="Calibri Light"/>
                <a:ea typeface="+mj-ea"/>
                <a:cs typeface="+mj-cs"/>
              </a:rPr>
              <a:t>ПП от 30 апреля 2020 г. "Об ограничениях допуска отдельных видов промышленных товаров, …»</a:t>
            </a:r>
            <a:endParaRPr lang="ru-RU" dirty="0"/>
          </a:p>
        </p:txBody>
      </p:sp>
      <p:pic>
        <p:nvPicPr>
          <p:cNvPr id="2" name="Рисунок 1">
            <a:extLst>
              <a:ext uri="{FF2B5EF4-FFF2-40B4-BE49-F238E27FC236}">
                <a16:creationId xmlns:a16="http://schemas.microsoft.com/office/drawing/2014/main" id="{9281E99A-E197-D20D-654F-0384C9817EBA}"/>
              </a:ext>
            </a:extLst>
          </p:cNvPr>
          <p:cNvPicPr>
            <a:picLocks noChangeAspect="1"/>
          </p:cNvPicPr>
          <p:nvPr/>
        </p:nvPicPr>
        <p:blipFill>
          <a:blip r:embed="rId2"/>
          <a:stretch>
            <a:fillRect/>
          </a:stretch>
        </p:blipFill>
        <p:spPr>
          <a:xfrm>
            <a:off x="1095159" y="4375719"/>
            <a:ext cx="9565453" cy="774259"/>
          </a:xfrm>
          <a:prstGeom prst="rect">
            <a:avLst/>
          </a:prstGeom>
        </p:spPr>
      </p:pic>
    </p:spTree>
    <p:extLst>
      <p:ext uri="{BB962C8B-B14F-4D97-AF65-F5344CB8AC3E}">
        <p14:creationId xmlns:p14="http://schemas.microsoft.com/office/powerpoint/2010/main" val="6064913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6BA003B0-11C8-7B42-4FC9-052523C16AD8}"/>
              </a:ext>
            </a:extLst>
          </p:cNvPr>
          <p:cNvGraphicFramePr>
            <a:graphicFrameLocks noGrp="1"/>
          </p:cNvGraphicFramePr>
          <p:nvPr>
            <p:ph idx="1"/>
            <p:extLst>
              <p:ext uri="{D42A27DB-BD31-4B8C-83A1-F6EECF244321}">
                <p14:modId xmlns:p14="http://schemas.microsoft.com/office/powerpoint/2010/main" val="2643154712"/>
              </p:ext>
            </p:extLst>
          </p:nvPr>
        </p:nvGraphicFramePr>
        <p:xfrm>
          <a:off x="406339" y="2154224"/>
          <a:ext cx="10790691" cy="4256250"/>
        </p:xfrm>
        <a:graphic>
          <a:graphicData uri="http://schemas.openxmlformats.org/drawingml/2006/table">
            <a:tbl>
              <a:tblPr/>
              <a:tblGrid>
                <a:gridCol w="1230138">
                  <a:extLst>
                    <a:ext uri="{9D8B030D-6E8A-4147-A177-3AD203B41FA5}">
                      <a16:colId xmlns:a16="http://schemas.microsoft.com/office/drawing/2014/main" val="1232768154"/>
                    </a:ext>
                  </a:extLst>
                </a:gridCol>
                <a:gridCol w="9560553">
                  <a:extLst>
                    <a:ext uri="{9D8B030D-6E8A-4147-A177-3AD203B41FA5}">
                      <a16:colId xmlns:a16="http://schemas.microsoft.com/office/drawing/2014/main" val="3679405545"/>
                    </a:ext>
                  </a:extLst>
                </a:gridCol>
              </a:tblGrid>
              <a:tr h="4256250">
                <a:tc>
                  <a:txBody>
                    <a:bodyPr/>
                    <a:lstStyle/>
                    <a:p>
                      <a:pPr algn="ctr"/>
                      <a:r>
                        <a:rPr lang="ru-RU" sz="1200" dirty="0">
                          <a:effectLst/>
                        </a:rPr>
                        <a:t>32.50.13.190</a:t>
                      </a:r>
                    </a:p>
                  </a:txBody>
                  <a:tcPr marL="42246" marR="42246" marT="21123" marB="21123">
                    <a:lnL>
                      <a:noFill/>
                    </a:lnL>
                    <a:lnR>
                      <a:noFill/>
                    </a:lnR>
                    <a:lnT>
                      <a:noFill/>
                    </a:lnT>
                    <a:lnB>
                      <a:noFill/>
                    </a:lnB>
                    <a:solidFill>
                      <a:srgbClr val="FFFFFF"/>
                    </a:solidFill>
                  </a:tcPr>
                </a:tc>
                <a:tc>
                  <a:txBody>
                    <a:bodyPr/>
                    <a:lstStyle/>
                    <a:p>
                      <a:pPr algn="l"/>
                      <a:r>
                        <a:rPr lang="ru-RU" sz="1200" dirty="0">
                          <a:effectLst/>
                        </a:rPr>
                        <a:t>Боры зубные твердосплавные;</a:t>
                      </a:r>
                    </a:p>
                    <a:p>
                      <a:pPr algn="l"/>
                      <a:r>
                        <a:rPr lang="ru-RU" sz="1200" dirty="0">
                          <a:effectLst/>
                        </a:rPr>
                        <a:t>головки стоматологические алмазные, в том числе фасонные;</a:t>
                      </a:r>
                    </a:p>
                    <a:p>
                      <a:r>
                        <a:rPr lang="ru-RU" sz="1200" dirty="0">
                          <a:effectLst/>
                        </a:rPr>
                        <a:t>емкости для взятия, хранения и транспортировки биологических проб для выполнения клинических лабораторных исследований, а именно пробирки для взятия капиллярной крови, емкости для мочи, кала и мокроты;</a:t>
                      </a:r>
                    </a:p>
                    <a:p>
                      <a:pPr algn="l"/>
                      <a:r>
                        <a:rPr lang="ru-RU" sz="1200" dirty="0">
                          <a:effectLst/>
                        </a:rPr>
                        <a:t>зеркала гинекологические полимерные по Куско;</a:t>
                      </a:r>
                    </a:p>
                    <a:p>
                      <a:pPr algn="l"/>
                      <a:r>
                        <a:rPr lang="ru-RU" sz="1200" dirty="0">
                          <a:effectLst/>
                        </a:rPr>
                        <a:t>зонды урогенитальные;</a:t>
                      </a:r>
                    </a:p>
                    <a:p>
                      <a:pPr algn="l"/>
                      <a:r>
                        <a:rPr lang="ru-RU" sz="1200" dirty="0">
                          <a:effectLst/>
                        </a:rPr>
                        <a:t>иглодержатели микрохирургические;</a:t>
                      </a:r>
                    </a:p>
                    <a:p>
                      <a:pPr algn="l"/>
                      <a:r>
                        <a:rPr lang="ru-RU" sz="1200" dirty="0">
                          <a:effectLst/>
                        </a:rPr>
                        <a:t>инструменты вспомогательные;</a:t>
                      </a:r>
                    </a:p>
                    <a:p>
                      <a:pPr algn="l"/>
                      <a:r>
                        <a:rPr lang="ru-RU" sz="1200" dirty="0">
                          <a:effectLst/>
                        </a:rPr>
                        <a:t>инструменты зондирующие, бужирующие;</a:t>
                      </a:r>
                    </a:p>
                    <a:p>
                      <a:pPr algn="l"/>
                      <a:r>
                        <a:rPr lang="ru-RU" sz="1200" dirty="0">
                          <a:effectLst/>
                        </a:rPr>
                        <a:t>инструменты </a:t>
                      </a:r>
                      <a:r>
                        <a:rPr lang="ru-RU" sz="1200" dirty="0" err="1">
                          <a:effectLst/>
                        </a:rPr>
                        <a:t>многоповерхностного</a:t>
                      </a:r>
                      <a:r>
                        <a:rPr lang="ru-RU" sz="1200" dirty="0">
                          <a:effectLst/>
                        </a:rPr>
                        <a:t> воздействия;</a:t>
                      </a:r>
                    </a:p>
                    <a:p>
                      <a:pPr algn="l"/>
                      <a:r>
                        <a:rPr lang="ru-RU" sz="1200" dirty="0">
                          <a:effectLst/>
                        </a:rPr>
                        <a:t>инструменты оттесняющие;</a:t>
                      </a:r>
                    </a:p>
                    <a:p>
                      <a:pPr algn="l"/>
                      <a:r>
                        <a:rPr lang="ru-RU" sz="1200" dirty="0">
                          <a:effectLst/>
                        </a:rPr>
                        <a:t>инструменты режущие и ударные с острой (режущей) кромкой;</a:t>
                      </a:r>
                    </a:p>
                    <a:p>
                      <a:pPr algn="l"/>
                      <a:r>
                        <a:rPr lang="ru-RU" sz="1200" dirty="0" err="1">
                          <a:effectLst/>
                        </a:rPr>
                        <a:t>каналонаполнители</a:t>
                      </a:r>
                      <a:r>
                        <a:rPr lang="ru-RU" sz="1200" dirty="0">
                          <a:effectLst/>
                        </a:rPr>
                        <a:t>;</a:t>
                      </a:r>
                    </a:p>
                    <a:p>
                      <a:pPr algn="l"/>
                      <a:r>
                        <a:rPr lang="ru-RU" sz="1200" dirty="0">
                          <a:effectLst/>
                        </a:rPr>
                        <a:t>микромоторы пневматические для наконечников стоматологических;</a:t>
                      </a:r>
                    </a:p>
                    <a:p>
                      <a:pPr algn="l"/>
                      <a:r>
                        <a:rPr lang="ru-RU" sz="1200" dirty="0">
                          <a:effectLst/>
                        </a:rPr>
                        <a:t>модули медицинские климатизированные (чистое помещение);</a:t>
                      </a:r>
                    </a:p>
                    <a:p>
                      <a:pPr algn="l"/>
                      <a:r>
                        <a:rPr lang="ru-RU" sz="1200" dirty="0">
                          <a:effectLst/>
                        </a:rPr>
                        <a:t>наборы гинекологические смотровые одноразовые стерильные;</a:t>
                      </a:r>
                    </a:p>
                    <a:p>
                      <a:pPr algn="l"/>
                      <a:r>
                        <a:rPr lang="ru-RU" sz="1200" dirty="0">
                          <a:effectLst/>
                        </a:rPr>
                        <a:t>наконечники для микромоторов;</a:t>
                      </a:r>
                    </a:p>
                    <a:p>
                      <a:pPr algn="l"/>
                      <a:r>
                        <a:rPr lang="ru-RU" sz="1200" dirty="0">
                          <a:effectLst/>
                        </a:rPr>
                        <a:t>наконечники стоматологические турбинные;</a:t>
                      </a:r>
                    </a:p>
                    <a:p>
                      <a:pPr algn="l"/>
                      <a:r>
                        <a:rPr lang="ru-RU" sz="1200" dirty="0">
                          <a:effectLst/>
                        </a:rPr>
                        <a:t>ножницы микрохирургические;</a:t>
                      </a:r>
                    </a:p>
                    <a:p>
                      <a:pPr algn="l"/>
                      <a:r>
                        <a:rPr lang="ru-RU" sz="1200" dirty="0">
                          <a:effectLst/>
                        </a:rPr>
                        <a:t>пинцеты микрохирургические;</a:t>
                      </a:r>
                    </a:p>
                    <a:p>
                      <a:pPr algn="l"/>
                      <a:r>
                        <a:rPr lang="ru-RU" sz="1200" dirty="0" err="1">
                          <a:effectLst/>
                        </a:rPr>
                        <a:t>пульпоэкстракторы</a:t>
                      </a:r>
                      <a:r>
                        <a:rPr lang="ru-RU" sz="1200" dirty="0">
                          <a:effectLst/>
                        </a:rPr>
                        <a:t>;</a:t>
                      </a:r>
                    </a:p>
                    <a:p>
                      <a:pPr algn="l"/>
                      <a:r>
                        <a:rPr lang="ru-RU" sz="1200" dirty="0">
                          <a:effectLst/>
                        </a:rPr>
                        <a:t>фрезы зуботехнические</a:t>
                      </a:r>
                    </a:p>
                  </a:txBody>
                  <a:tcPr marL="42246" marR="42246" marT="21123" marB="21123">
                    <a:lnL>
                      <a:noFill/>
                    </a:lnL>
                    <a:lnR>
                      <a:noFill/>
                    </a:lnR>
                    <a:lnT>
                      <a:noFill/>
                    </a:lnT>
                    <a:lnB>
                      <a:noFill/>
                    </a:lnB>
                    <a:solidFill>
                      <a:srgbClr val="FFFFFF"/>
                    </a:solidFill>
                  </a:tcPr>
                </a:tc>
                <a:extLst>
                  <a:ext uri="{0D108BD9-81ED-4DB2-BD59-A6C34878D82A}">
                    <a16:rowId xmlns:a16="http://schemas.microsoft.com/office/drawing/2014/main" val="1750263261"/>
                  </a:ext>
                </a:extLst>
              </a:tr>
            </a:tbl>
          </a:graphicData>
        </a:graphic>
      </p:graphicFrame>
      <p:sp>
        <p:nvSpPr>
          <p:cNvPr id="5" name="Rectangle 1">
            <a:extLst>
              <a:ext uri="{FF2B5EF4-FFF2-40B4-BE49-F238E27FC236}">
                <a16:creationId xmlns:a16="http://schemas.microsoft.com/office/drawing/2014/main" id="{24D66166-F497-636D-360F-8E494F1CD33C}"/>
              </a:ext>
            </a:extLst>
          </p:cNvPr>
          <p:cNvSpPr>
            <a:spLocks noChangeArrowheads="1"/>
          </p:cNvSpPr>
          <p:nvPr/>
        </p:nvSpPr>
        <p:spPr bwMode="auto">
          <a:xfrm>
            <a:off x="493901" y="803114"/>
            <a:ext cx="10615569" cy="120032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lang="ru-RU" altLang="ru-RU" dirty="0">
                <a:solidFill>
                  <a:srgbClr val="FF0000"/>
                </a:solidFill>
                <a:latin typeface="Calibri"/>
              </a:rPr>
              <a:t>С 01.12.2023 </a:t>
            </a:r>
            <a:r>
              <a:rPr lang="ru-RU" altLang="ru-RU" i="1" dirty="0">
                <a:latin typeface="Calibri"/>
              </a:rPr>
              <a:t>(Постановление Правительства РФ от 16 сентября 2023 г. N 1512) </a:t>
            </a:r>
            <a:r>
              <a:rPr lang="ru-RU" altLang="ru-RU" dirty="0">
                <a:latin typeface="Calibri"/>
              </a:rPr>
              <a:t> </a:t>
            </a:r>
            <a:br>
              <a:rPr lang="ru-RU" altLang="ru-RU" dirty="0">
                <a:latin typeface="Calibri"/>
              </a:rPr>
            </a:br>
            <a:r>
              <a:rPr kumimoji="0" lang="ru-RU" altLang="ru-RU" b="0" i="0" strike="noStrike" kern="1200" cap="none" spc="0" normalizeH="0" baseline="0" noProof="0" dirty="0">
                <a:ln>
                  <a:noFill/>
                </a:ln>
                <a:effectLst/>
                <a:uLnTx/>
                <a:uFillTx/>
                <a:latin typeface="Calibri"/>
                <a:ea typeface="+mn-ea"/>
                <a:cs typeface="+mn-cs"/>
              </a:rPr>
              <a:t>Позицию, </a:t>
            </a:r>
            <a:r>
              <a:rPr kumimoji="0" lang="ru-RU" altLang="ru-RU" b="0" i="0" u="none" strike="noStrike" kern="1200" cap="none" spc="0" normalizeH="0" baseline="0" noProof="0" dirty="0">
                <a:ln>
                  <a:noFill/>
                </a:ln>
                <a:solidFill>
                  <a:srgbClr val="22272F"/>
                </a:solidFill>
                <a:effectLst/>
                <a:uLnTx/>
                <a:uFillTx/>
                <a:latin typeface="Calibri"/>
                <a:ea typeface="+mn-ea"/>
                <a:cs typeface="+mn-cs"/>
              </a:rPr>
              <a:t>классифицируемую кодом 32.50.13.190 в соответствии с Общероссийским классификатором продукции по видам экономической деятельности (ОКПД2) ОК 034-2014, изложить в следующей редакции:</a:t>
            </a:r>
            <a:endParaRPr kumimoji="0" lang="ru-RU" altLang="ru-RU"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TextBox 5">
            <a:extLst>
              <a:ext uri="{FF2B5EF4-FFF2-40B4-BE49-F238E27FC236}">
                <a16:creationId xmlns:a16="http://schemas.microsoft.com/office/drawing/2014/main" id="{7E639D3B-89C4-328F-B81E-5B071BEECF4D}"/>
              </a:ext>
            </a:extLst>
          </p:cNvPr>
          <p:cNvSpPr txBox="1"/>
          <p:nvPr/>
        </p:nvSpPr>
        <p:spPr>
          <a:xfrm>
            <a:off x="318779" y="61830"/>
            <a:ext cx="11442585" cy="830997"/>
          </a:xfrm>
          <a:prstGeom prst="rect">
            <a:avLst/>
          </a:prstGeom>
          <a:noFill/>
        </p:spPr>
        <p:txBody>
          <a:bodyPr wrap="square">
            <a:spAutoFit/>
          </a:bodyPr>
          <a:lstStyle/>
          <a:p>
            <a:pPr algn="ctr"/>
            <a:r>
              <a:rPr lang="ru-RU" sz="2400" b="1" i="0" dirty="0">
                <a:solidFill>
                  <a:srgbClr val="002060"/>
                </a:solidFill>
                <a:effectLst/>
                <a:latin typeface="+mj-lt"/>
              </a:rPr>
              <a:t>Изменения в 102 ПП от 5 февраля 2015 г. N 102 "Об ограничениях и условиях допуска отдельных видов медицинских изделий, …» - </a:t>
            </a:r>
            <a:endParaRPr lang="ru-RU" sz="2400" b="1" dirty="0">
              <a:solidFill>
                <a:srgbClr val="002060"/>
              </a:solidFill>
              <a:latin typeface="+mj-lt"/>
            </a:endParaRPr>
          </a:p>
        </p:txBody>
      </p:sp>
    </p:spTree>
    <p:extLst>
      <p:ext uri="{BB962C8B-B14F-4D97-AF65-F5344CB8AC3E}">
        <p14:creationId xmlns:p14="http://schemas.microsoft.com/office/powerpoint/2010/main" val="251481966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24D66166-F497-636D-360F-8E494F1CD33C}"/>
              </a:ext>
            </a:extLst>
          </p:cNvPr>
          <p:cNvSpPr>
            <a:spLocks noChangeArrowheads="1"/>
          </p:cNvSpPr>
          <p:nvPr/>
        </p:nvSpPr>
        <p:spPr bwMode="auto">
          <a:xfrm>
            <a:off x="493901" y="941613"/>
            <a:ext cx="11379320" cy="92333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defRPr/>
            </a:pPr>
            <a:r>
              <a:rPr lang="ru-RU" altLang="ru-RU" dirty="0">
                <a:solidFill>
                  <a:srgbClr val="FF0000"/>
                </a:solidFill>
                <a:latin typeface="Calibri"/>
              </a:rPr>
              <a:t>С 01.01.2024 </a:t>
            </a:r>
            <a:r>
              <a:rPr lang="ru-RU" altLang="ru-RU" i="1" dirty="0">
                <a:latin typeface="Calibri"/>
              </a:rPr>
              <a:t>(</a:t>
            </a:r>
            <a:r>
              <a:rPr kumimoji="0" lang="ru-RU" b="0" i="1" u="none" strike="noStrike" kern="1200" cap="none" spc="0" normalizeH="0" baseline="0" noProof="0" dirty="0">
                <a:ln>
                  <a:noFill/>
                </a:ln>
                <a:effectLst/>
                <a:uLnTx/>
                <a:uFillTx/>
                <a:latin typeface="Calibri Light"/>
                <a:ea typeface="+mj-ea"/>
                <a:cs typeface="+mj-cs"/>
              </a:rPr>
              <a:t>Постановление Правительства РФ от 2 сентября 2023 г. N 1443</a:t>
            </a:r>
            <a:r>
              <a:rPr kumimoji="0" lang="ru-RU" b="0" i="1" u="none" strike="noStrike" kern="1200" cap="none" spc="0" normalizeH="0" baseline="0" noProof="0" dirty="0">
                <a:ln>
                  <a:noFill/>
                </a:ln>
                <a:solidFill>
                  <a:prstClr val="black"/>
                </a:solidFill>
                <a:effectLst/>
                <a:uLnTx/>
                <a:uFillTx/>
                <a:latin typeface="Calibri Light"/>
                <a:ea typeface="+mj-ea"/>
                <a:cs typeface="+mj-cs"/>
              </a:rPr>
              <a:t>) </a:t>
            </a:r>
            <a:br>
              <a:rPr lang="ru-RU" altLang="ru-RU" dirty="0">
                <a:latin typeface="Calibri"/>
              </a:rPr>
            </a:br>
            <a:r>
              <a:rPr kumimoji="0" lang="ru-RU" altLang="ru-RU" b="0" i="0" strike="noStrike" kern="1200" cap="none" spc="0" normalizeH="0" baseline="0" noProof="0" dirty="0">
                <a:ln>
                  <a:noFill/>
                </a:ln>
                <a:effectLst/>
                <a:uLnTx/>
                <a:uFillTx/>
                <a:latin typeface="Calibri"/>
                <a:ea typeface="+mn-ea"/>
                <a:cs typeface="+mn-cs"/>
              </a:rPr>
              <a:t>Позицию, </a:t>
            </a:r>
            <a:r>
              <a:rPr kumimoji="0" lang="ru-RU" altLang="ru-RU" b="0" i="0" u="none" strike="noStrike" kern="1200" cap="none" spc="0" normalizeH="0" baseline="0" noProof="0" dirty="0">
                <a:ln>
                  <a:noFill/>
                </a:ln>
                <a:solidFill>
                  <a:srgbClr val="22272F"/>
                </a:solidFill>
                <a:effectLst/>
                <a:uLnTx/>
                <a:uFillTx/>
                <a:latin typeface="Calibri"/>
                <a:ea typeface="+mn-ea"/>
                <a:cs typeface="+mn-cs"/>
              </a:rPr>
              <a:t>классифицируемую кодом 30.92.2 в соответствии с Общероссийским классификатором продукции по видам экономической деятельности (ОКПД2) ОК 034-2014, изложить в следующей редакции:</a:t>
            </a:r>
            <a:endParaRPr kumimoji="0" lang="ru-RU" altLang="ru-RU"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TextBox 5">
            <a:extLst>
              <a:ext uri="{FF2B5EF4-FFF2-40B4-BE49-F238E27FC236}">
                <a16:creationId xmlns:a16="http://schemas.microsoft.com/office/drawing/2014/main" id="{7E639D3B-89C4-328F-B81E-5B071BEECF4D}"/>
              </a:ext>
            </a:extLst>
          </p:cNvPr>
          <p:cNvSpPr txBox="1"/>
          <p:nvPr/>
        </p:nvSpPr>
        <p:spPr>
          <a:xfrm>
            <a:off x="318779" y="61830"/>
            <a:ext cx="11442585" cy="830997"/>
          </a:xfrm>
          <a:prstGeom prst="rect">
            <a:avLst/>
          </a:prstGeom>
          <a:noFill/>
        </p:spPr>
        <p:txBody>
          <a:bodyPr wrap="square">
            <a:spAutoFit/>
          </a:bodyPr>
          <a:lstStyle/>
          <a:p>
            <a:pPr algn="ctr"/>
            <a:r>
              <a:rPr lang="ru-RU" sz="2400" b="1" i="0" dirty="0">
                <a:solidFill>
                  <a:srgbClr val="002060"/>
                </a:solidFill>
                <a:effectLst/>
                <a:latin typeface="+mj-lt"/>
              </a:rPr>
              <a:t>Изменения в 102 ПП от 5 февраля 2015 г. N 102 "Об ограничениях и условиях допуска отдельных видов медицинских изделий, …» - </a:t>
            </a:r>
            <a:endParaRPr lang="ru-RU" sz="2400" b="1" dirty="0">
              <a:solidFill>
                <a:srgbClr val="002060"/>
              </a:solidFill>
              <a:latin typeface="+mj-lt"/>
            </a:endParaRPr>
          </a:p>
        </p:txBody>
      </p:sp>
      <p:graphicFrame>
        <p:nvGraphicFramePr>
          <p:cNvPr id="7" name="Объект 3">
            <a:extLst>
              <a:ext uri="{FF2B5EF4-FFF2-40B4-BE49-F238E27FC236}">
                <a16:creationId xmlns:a16="http://schemas.microsoft.com/office/drawing/2014/main" id="{EF2A73E0-8A58-1610-0E52-FF1561AACCD3}"/>
              </a:ext>
            </a:extLst>
          </p:cNvPr>
          <p:cNvGraphicFramePr>
            <a:graphicFrameLocks/>
          </p:cNvGraphicFramePr>
          <p:nvPr>
            <p:extLst>
              <p:ext uri="{D42A27DB-BD31-4B8C-83A1-F6EECF244321}">
                <p14:modId xmlns:p14="http://schemas.microsoft.com/office/powerpoint/2010/main" val="3746412849"/>
              </p:ext>
            </p:extLst>
          </p:nvPr>
        </p:nvGraphicFramePr>
        <p:xfrm>
          <a:off x="569749" y="2151727"/>
          <a:ext cx="10790691" cy="1277273"/>
        </p:xfrm>
        <a:graphic>
          <a:graphicData uri="http://schemas.openxmlformats.org/drawingml/2006/table">
            <a:tbl>
              <a:tblPr/>
              <a:tblGrid>
                <a:gridCol w="1230138">
                  <a:extLst>
                    <a:ext uri="{9D8B030D-6E8A-4147-A177-3AD203B41FA5}">
                      <a16:colId xmlns:a16="http://schemas.microsoft.com/office/drawing/2014/main" val="1232768154"/>
                    </a:ext>
                  </a:extLst>
                </a:gridCol>
                <a:gridCol w="9560553">
                  <a:extLst>
                    <a:ext uri="{9D8B030D-6E8A-4147-A177-3AD203B41FA5}">
                      <a16:colId xmlns:a16="http://schemas.microsoft.com/office/drawing/2014/main" val="3679405545"/>
                    </a:ext>
                  </a:extLst>
                </a:gridCol>
              </a:tblGrid>
              <a:tr h="1277273">
                <a:tc>
                  <a:txBody>
                    <a:bodyPr/>
                    <a:lstStyle/>
                    <a:p>
                      <a:pPr algn="ctr"/>
                      <a:r>
                        <a:rPr lang="ru-RU" dirty="0">
                          <a:effectLst/>
                        </a:rPr>
                        <a:t>30.92.2</a:t>
                      </a:r>
                    </a:p>
                  </a:txBody>
                  <a:tcPr>
                    <a:lnL>
                      <a:noFill/>
                    </a:lnL>
                    <a:lnR>
                      <a:noFill/>
                    </a:lnR>
                    <a:lnT>
                      <a:noFill/>
                    </a:lnT>
                    <a:lnB>
                      <a:noFill/>
                    </a:lnB>
                    <a:solidFill>
                      <a:srgbClr val="FFFFFF"/>
                    </a:solidFill>
                  </a:tcPr>
                </a:tc>
                <a:tc>
                  <a:txBody>
                    <a:bodyPr/>
                    <a:lstStyle/>
                    <a:p>
                      <a:r>
                        <a:rPr lang="ru-RU" dirty="0">
                          <a:effectLst/>
                        </a:rPr>
                        <a:t>Коляски инвалидные, кроме частей и принадлежностей (за исключением кресел-колясок с электроприводом, соответствующих коду 208480 вида медицинского изделия в соответствии с номенклатурной классификацией медицинских изделий, утвержденной Министерством здравоохранения Российской Федерации)</a:t>
                      </a:r>
                    </a:p>
                  </a:txBody>
                  <a:tcPr>
                    <a:lnL>
                      <a:noFill/>
                    </a:lnL>
                    <a:lnR>
                      <a:noFill/>
                    </a:lnR>
                    <a:lnT>
                      <a:noFill/>
                    </a:lnT>
                    <a:lnB>
                      <a:noFill/>
                    </a:lnB>
                    <a:solidFill>
                      <a:srgbClr val="FFFFFF"/>
                    </a:solidFill>
                  </a:tcPr>
                </a:tc>
                <a:extLst>
                  <a:ext uri="{0D108BD9-81ED-4DB2-BD59-A6C34878D82A}">
                    <a16:rowId xmlns:a16="http://schemas.microsoft.com/office/drawing/2014/main" val="1750263261"/>
                  </a:ext>
                </a:extLst>
              </a:tr>
            </a:tbl>
          </a:graphicData>
        </a:graphic>
      </p:graphicFrame>
    </p:spTree>
    <p:extLst>
      <p:ext uri="{BB962C8B-B14F-4D97-AF65-F5344CB8AC3E}">
        <p14:creationId xmlns:p14="http://schemas.microsoft.com/office/powerpoint/2010/main" val="362122947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7C8B41-EDB9-E2E2-78B5-CDA4D4169D24}"/>
              </a:ext>
            </a:extLst>
          </p:cNvPr>
          <p:cNvSpPr>
            <a:spLocks noGrp="1"/>
          </p:cNvSpPr>
          <p:nvPr>
            <p:ph type="title"/>
          </p:nvPr>
        </p:nvSpPr>
        <p:spPr>
          <a:xfrm>
            <a:off x="838200" y="365126"/>
            <a:ext cx="10515600" cy="507330"/>
          </a:xfrm>
        </p:spPr>
        <p:txBody>
          <a:bodyPr>
            <a:normAutofit/>
          </a:bodyPr>
          <a:lstStyle/>
          <a:p>
            <a:pPr algn="ctr"/>
            <a:r>
              <a:rPr lang="ru-RU" sz="2400" dirty="0">
                <a:solidFill>
                  <a:srgbClr val="FF0000"/>
                </a:solidFill>
                <a:highlight>
                  <a:srgbClr val="FFFF00"/>
                </a:highlight>
              </a:rPr>
              <a:t>Помним о еще об одних новеллах 719 ПП в части закупок по 44-ФЗ с 14.12.2023</a:t>
            </a:r>
          </a:p>
        </p:txBody>
      </p:sp>
      <p:sp>
        <p:nvSpPr>
          <p:cNvPr id="3" name="Объект 2">
            <a:extLst>
              <a:ext uri="{FF2B5EF4-FFF2-40B4-BE49-F238E27FC236}">
                <a16:creationId xmlns:a16="http://schemas.microsoft.com/office/drawing/2014/main" id="{05A0578B-8F7F-C881-97C6-8CF92A671AD6}"/>
              </a:ext>
            </a:extLst>
          </p:cNvPr>
          <p:cNvSpPr>
            <a:spLocks noGrp="1"/>
          </p:cNvSpPr>
          <p:nvPr>
            <p:ph idx="1"/>
          </p:nvPr>
        </p:nvSpPr>
        <p:spPr>
          <a:xfrm>
            <a:off x="662031" y="936392"/>
            <a:ext cx="10515600" cy="4351338"/>
          </a:xfrm>
        </p:spPr>
        <p:txBody>
          <a:bodyPr>
            <a:normAutofit fontScale="25000" lnSpcReduction="20000"/>
          </a:bodyPr>
          <a:lstStyle/>
          <a:p>
            <a:pPr algn="just"/>
            <a:r>
              <a:rPr lang="ru-RU" sz="6400" b="0" i="0" dirty="0">
                <a:solidFill>
                  <a:srgbClr val="22272F"/>
                </a:solidFill>
                <a:effectLst/>
              </a:rPr>
              <a:t>34. Для целей осуществления закупок продукции (разбрасыватели органических и минеральных удобрений, устройства механические для разбрасывания или распыления жидкостей или порошков, используемые в сельском хозяйстве или садоводстве) для обеспечения государственных и муниципальных нужд в рамках </a:t>
            </a:r>
            <a:r>
              <a:rPr lang="ru-RU" sz="6400" b="0" i="0" u="none" strike="noStrike" dirty="0">
                <a:solidFill>
                  <a:srgbClr val="3272C0"/>
                </a:solidFill>
                <a:effectLst/>
                <a:hlinkClick r:id="rId2"/>
              </a:rPr>
              <a:t>Федерального закона</a:t>
            </a:r>
            <a:r>
              <a:rPr lang="ru-RU" sz="6400" b="0" i="0" dirty="0">
                <a:solidFill>
                  <a:srgbClr val="22272F"/>
                </a:solidFill>
                <a:effectLst/>
              </a:rPr>
              <a:t> "О контрактной системе в сфере закупок товаров, работ, услуг для обеспечения государственных и муниципальных нужд" и получения мер государственной поддержки, предусмотренных нормативными правовыми актами Правительства Российской Федерации в отношении производства и реализации соответствующей продукции, предусматривающих в качестве требования наличие заключения о подтверждении производства промышленной продукции на территории Российской Федерации, выданного в соответствии с </a:t>
            </a:r>
            <a:r>
              <a:rPr lang="ru-RU" sz="6400" b="0" i="0" u="none" strike="noStrike" dirty="0">
                <a:solidFill>
                  <a:srgbClr val="3272C0"/>
                </a:solidFill>
                <a:effectLst/>
                <a:hlinkClick r:id="rId3"/>
              </a:rPr>
              <a:t>постановлением</a:t>
            </a:r>
            <a:r>
              <a:rPr lang="ru-RU" sz="6400" b="0" i="0" dirty="0">
                <a:solidFill>
                  <a:srgbClr val="22272F"/>
                </a:solidFill>
                <a:effectLst/>
              </a:rPr>
              <a:t> Правительства Российской Федерации от 17 июля 2015 г. N 719 "О подтверждении производства промышленной продукции на территории Российской Федерации", при производстве соответствующей продукции необходимо выполнение технологических и производственных операций (условий), предусмотренных </a:t>
            </a:r>
            <a:r>
              <a:rPr lang="ru-RU" sz="6400" b="0" i="0" u="none" strike="noStrike" dirty="0">
                <a:solidFill>
                  <a:srgbClr val="3272C0"/>
                </a:solidFill>
                <a:effectLst/>
                <a:hlinkClick r:id="rId4"/>
              </a:rPr>
              <a:t>разделом III</a:t>
            </a:r>
            <a:r>
              <a:rPr lang="ru-RU" sz="6400" b="0" i="0" dirty="0">
                <a:solidFill>
                  <a:srgbClr val="22272F"/>
                </a:solidFill>
                <a:effectLst/>
              </a:rPr>
              <a:t> настоящего приложения в отношении соответствующей продукции, обеспечивающее достижение следующих процентных показателей совокупного количества баллов от максимально возможного количества баллов (без учета баллов за осуществление научно-исследовательских и (или) опытно-конструкторских работ, за компоненты системы автономного управления движением) для соответствующей продукции, с которыми дополнительно суммируются полученные баллы за осуществление научно-исследовательских и (или) опытно-конструкторских работ и баллы за компоненты системы автономного управления движением на территории Российской Федерации:</a:t>
            </a:r>
          </a:p>
          <a:p>
            <a:pPr algn="just"/>
            <a:r>
              <a:rPr lang="ru-RU" sz="6400" b="0" i="0" dirty="0">
                <a:solidFill>
                  <a:srgbClr val="22272F"/>
                </a:solidFill>
                <a:effectLst/>
              </a:rPr>
              <a:t>до 31 декабря 2024 г. - 35 процентов;</a:t>
            </a:r>
          </a:p>
          <a:p>
            <a:pPr algn="just"/>
            <a:r>
              <a:rPr lang="ru-RU" sz="6400" b="0" i="0" dirty="0">
                <a:solidFill>
                  <a:srgbClr val="22272F"/>
                </a:solidFill>
                <a:effectLst/>
              </a:rPr>
              <a:t>с 1 января 2025 г. - 40 процентов;</a:t>
            </a:r>
          </a:p>
          <a:p>
            <a:pPr algn="just"/>
            <a:r>
              <a:rPr lang="ru-RU" sz="6400" b="0" i="0" dirty="0">
                <a:solidFill>
                  <a:srgbClr val="22272F"/>
                </a:solidFill>
                <a:effectLst/>
              </a:rPr>
              <a:t>с 1 января 2027 г. - 60 процентов;</a:t>
            </a:r>
          </a:p>
          <a:p>
            <a:pPr algn="just"/>
            <a:r>
              <a:rPr lang="ru-RU" sz="6400" b="0" i="0" dirty="0">
                <a:solidFill>
                  <a:srgbClr val="22272F"/>
                </a:solidFill>
                <a:effectLst/>
              </a:rPr>
              <a:t>с 1 января 2029 г. - 80 процентов.</a:t>
            </a:r>
          </a:p>
          <a:p>
            <a:endParaRPr lang="ru-RU" dirty="0"/>
          </a:p>
        </p:txBody>
      </p:sp>
    </p:spTree>
    <p:extLst>
      <p:ext uri="{BB962C8B-B14F-4D97-AF65-F5344CB8AC3E}">
        <p14:creationId xmlns:p14="http://schemas.microsoft.com/office/powerpoint/2010/main" val="129033103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7C8B41-EDB9-E2E2-78B5-CDA4D4169D24}"/>
              </a:ext>
            </a:extLst>
          </p:cNvPr>
          <p:cNvSpPr>
            <a:spLocks noGrp="1"/>
          </p:cNvSpPr>
          <p:nvPr>
            <p:ph type="title"/>
          </p:nvPr>
        </p:nvSpPr>
        <p:spPr>
          <a:xfrm>
            <a:off x="838200" y="365126"/>
            <a:ext cx="10515600" cy="507330"/>
          </a:xfrm>
        </p:spPr>
        <p:txBody>
          <a:bodyPr>
            <a:normAutofit/>
          </a:bodyPr>
          <a:lstStyle/>
          <a:p>
            <a:pPr algn="ctr"/>
            <a:r>
              <a:rPr lang="ru-RU" sz="2400" dirty="0">
                <a:solidFill>
                  <a:srgbClr val="FF0000"/>
                </a:solidFill>
                <a:highlight>
                  <a:srgbClr val="FFFF00"/>
                </a:highlight>
              </a:rPr>
              <a:t>Помним о еще об одних новеллах 719 ПП в части закупок по 44-ФЗ с 14.12.2023</a:t>
            </a:r>
          </a:p>
        </p:txBody>
      </p:sp>
      <p:sp>
        <p:nvSpPr>
          <p:cNvPr id="3" name="Объект 2">
            <a:extLst>
              <a:ext uri="{FF2B5EF4-FFF2-40B4-BE49-F238E27FC236}">
                <a16:creationId xmlns:a16="http://schemas.microsoft.com/office/drawing/2014/main" id="{05A0578B-8F7F-C881-97C6-8CF92A671AD6}"/>
              </a:ext>
            </a:extLst>
          </p:cNvPr>
          <p:cNvSpPr>
            <a:spLocks noGrp="1"/>
          </p:cNvSpPr>
          <p:nvPr>
            <p:ph idx="1"/>
          </p:nvPr>
        </p:nvSpPr>
        <p:spPr>
          <a:xfrm>
            <a:off x="662031" y="936392"/>
            <a:ext cx="10515600" cy="4351338"/>
          </a:xfrm>
        </p:spPr>
        <p:txBody>
          <a:bodyPr>
            <a:normAutofit fontScale="25000" lnSpcReduction="20000"/>
          </a:bodyPr>
          <a:lstStyle/>
          <a:p>
            <a:pPr algn="just"/>
            <a:r>
              <a:rPr lang="ru-RU" sz="6400" b="0" i="0" dirty="0">
                <a:solidFill>
                  <a:srgbClr val="464C55"/>
                </a:solidFill>
                <a:effectLst/>
              </a:rPr>
              <a:t>Требования дополнены примечанием 35 с 14 декабря 2023 г. - </a:t>
            </a:r>
            <a:r>
              <a:rPr lang="ru-RU" sz="6400" b="0" i="0" u="none" strike="noStrike" dirty="0">
                <a:solidFill>
                  <a:srgbClr val="3272C0"/>
                </a:solidFill>
                <a:effectLst/>
                <a:hlinkClick r:id="rId2"/>
              </a:rPr>
              <a:t>Постановление</a:t>
            </a:r>
            <a:r>
              <a:rPr lang="ru-RU" sz="6400" b="0" i="0" dirty="0">
                <a:solidFill>
                  <a:srgbClr val="464C55"/>
                </a:solidFill>
                <a:effectLst/>
              </a:rPr>
              <a:t> Правительства России от 13 декабря 2023 г. N 2139</a:t>
            </a:r>
          </a:p>
          <a:p>
            <a:pPr algn="just"/>
            <a:r>
              <a:rPr lang="ru-RU" sz="6400" b="0" i="0" dirty="0">
                <a:solidFill>
                  <a:srgbClr val="22272F"/>
                </a:solidFill>
                <a:effectLst/>
              </a:rPr>
              <a:t>35. Для целей осуществления закупок продукции (конвейеры ленточные для пищевой промышленности, конвейеры скребковые для пищевой промышленности, конвейеры пластинчатые для пищевой промышленности, конвейеры роликовые для пищевой промышленности, конвейеры винтовые для пищевой промышленности, элеваторы (нории) для пищевой промышленности, конвейеры вибрационные для пищевой промышленности, конвейеры прочие, не включенные в другие группировки, для пищевой промышленности, мукомольный комплекс для переработки зерновых культур, оборудование технологическое для мукомольных предприятий, машины </a:t>
            </a:r>
            <a:r>
              <a:rPr lang="ru-RU" sz="6400" b="0" i="0" dirty="0" err="1">
                <a:solidFill>
                  <a:srgbClr val="22272F"/>
                </a:solidFill>
                <a:effectLst/>
              </a:rPr>
              <a:t>ситовеечные</a:t>
            </a:r>
            <a:r>
              <a:rPr lang="ru-RU" sz="6400" b="0" i="0" dirty="0">
                <a:solidFill>
                  <a:srgbClr val="22272F"/>
                </a:solidFill>
                <a:effectLst/>
              </a:rPr>
              <a:t>, машины </a:t>
            </a:r>
            <a:r>
              <a:rPr lang="ru-RU" sz="6400" b="0" i="0" dirty="0" err="1">
                <a:solidFill>
                  <a:srgbClr val="22272F"/>
                </a:solidFill>
                <a:effectLst/>
              </a:rPr>
              <a:t>вымольные</a:t>
            </a:r>
            <a:r>
              <a:rPr lang="ru-RU" sz="6400" b="0" i="0" dirty="0">
                <a:solidFill>
                  <a:srgbClr val="22272F"/>
                </a:solidFill>
                <a:effectLst/>
              </a:rPr>
              <a:t>, оборудование технологическое для мукомольных предприятий прочее, не включенное в другие группировки, оборудование технологическое для крупяной и спиртовой промышленности, оборудование технологическое для комбикормовой промышленности, агрегаты для кормления молодняка крупного рогатого скота и других сельскохозяйственных животных ("молочные такси"), инкубаторы птицеводческие, клеточное оборудование для содержания птицы (кроме кур-несушек), кроликов, пушных зверей, клеточное оборудование для содержания кур-несушек, оборудование для напольного содержания птицы, автоматические чесалки для крупного рогатого скота, стойловое оборудование, поилки животноводческие, кормушки животноводческие, оборудование для содержания свиней, сепараторы-сливкоотделители центробежные, </a:t>
            </a:r>
            <a:r>
              <a:rPr lang="ru-RU" sz="6400" b="0" i="0" dirty="0" err="1">
                <a:solidFill>
                  <a:srgbClr val="22272F"/>
                </a:solidFill>
                <a:effectLst/>
              </a:rPr>
              <a:t>бактофуги</a:t>
            </a:r>
            <a:r>
              <a:rPr lang="ru-RU" sz="6400" b="0" i="0" dirty="0">
                <a:solidFill>
                  <a:srgbClr val="22272F"/>
                </a:solidFill>
                <a:effectLst/>
              </a:rPr>
              <a:t> для молока, сепараторы для выделения соматических клеток из молока, емкости для хранения молока, очистители-охладители молока, емкости для сквашивания молока, емкости для топления пищевого масла или жира, емкости для приготовления закваски, ванны творожные, емкости для пивоваренной промышленности, силосы для пищевой промышленности, конвейеры подвесные пространственные, конвейеры цепные для пищевой промышленности, подъемники скиповые для пищевой промышленности, подъемники пневматические для пищевой промышленности, циклоны для очистки воздуха, фильтры рукавные для пищевой промышленности, оборудование для мойки бутылок и прочих емкостей для пищевой промышленности, оборудование для розлива, закупоривания и упаковывания бутылок и прочих емкостей для пищевой промышленности, оборудование для пищевой промышленности для упаковывания бутылок и прочих емкостей в термоусадочную пленку, оборудование для пищевой промышленности для упаковывания бутылок и прочих емкостей в картонную тару, оборудование для приемки молока, установки </a:t>
            </a:r>
            <a:r>
              <a:rPr lang="ru-RU" sz="6400" b="0" i="0" dirty="0" err="1">
                <a:solidFill>
                  <a:srgbClr val="22272F"/>
                </a:solidFill>
                <a:effectLst/>
              </a:rPr>
              <a:t>пастеризационно</a:t>
            </a:r>
            <a:r>
              <a:rPr lang="ru-RU" sz="6400" b="0" i="0" dirty="0">
                <a:solidFill>
                  <a:srgbClr val="22272F"/>
                </a:solidFill>
                <a:effectLst/>
              </a:rPr>
              <a:t>-охладительные, стерилизационно-охладительные для пищевой промышленности, установки </a:t>
            </a:r>
            <a:r>
              <a:rPr lang="ru-RU" sz="6400" b="0" i="0" dirty="0" err="1">
                <a:solidFill>
                  <a:srgbClr val="22272F"/>
                </a:solidFill>
                <a:effectLst/>
              </a:rPr>
              <a:t>деаэрационные</a:t>
            </a:r>
            <a:r>
              <a:rPr lang="ru-RU" sz="6400" b="0" i="0" dirty="0">
                <a:solidFill>
                  <a:srgbClr val="22272F"/>
                </a:solidFill>
                <a:effectLst/>
              </a:rPr>
              <a:t> для пищевой промышленности, установки прессования и охлаждения творога, ванны для плавления жира животного и растительного происхождения, барабанные отделители сыворотки для пищевой промышленности, </a:t>
            </a:r>
            <a:r>
              <a:rPr lang="ru-RU" sz="6400" b="0" i="0" dirty="0" err="1">
                <a:solidFill>
                  <a:srgbClr val="22272F"/>
                </a:solidFill>
                <a:effectLst/>
              </a:rPr>
              <a:t>маслообразователи</a:t>
            </a:r>
            <a:r>
              <a:rPr lang="ru-RU" sz="6400" b="0" i="0" dirty="0">
                <a:solidFill>
                  <a:srgbClr val="22272F"/>
                </a:solidFill>
                <a:effectLst/>
              </a:rPr>
              <a:t> для пищевой промышленности, гомогенизаторы для пищевой промышленности, сыроварни, оборудование технологическое для плавления и формования сыра, прессы электромеханические для сыра, прессы механические, пневматические для сыра, сыродельные ванны, </a:t>
            </a:r>
            <a:endParaRPr lang="ru-RU" dirty="0"/>
          </a:p>
        </p:txBody>
      </p:sp>
    </p:spTree>
    <p:extLst>
      <p:ext uri="{BB962C8B-B14F-4D97-AF65-F5344CB8AC3E}">
        <p14:creationId xmlns:p14="http://schemas.microsoft.com/office/powerpoint/2010/main" val="249692602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7C8B41-EDB9-E2E2-78B5-CDA4D4169D24}"/>
              </a:ext>
            </a:extLst>
          </p:cNvPr>
          <p:cNvSpPr>
            <a:spLocks noGrp="1"/>
          </p:cNvSpPr>
          <p:nvPr>
            <p:ph type="title"/>
          </p:nvPr>
        </p:nvSpPr>
        <p:spPr>
          <a:xfrm>
            <a:off x="838200" y="365126"/>
            <a:ext cx="10515600" cy="507330"/>
          </a:xfrm>
        </p:spPr>
        <p:txBody>
          <a:bodyPr>
            <a:normAutofit/>
          </a:bodyPr>
          <a:lstStyle/>
          <a:p>
            <a:pPr algn="ctr"/>
            <a:r>
              <a:rPr lang="ru-RU" sz="2400" dirty="0">
                <a:solidFill>
                  <a:srgbClr val="FF0000"/>
                </a:solidFill>
                <a:highlight>
                  <a:srgbClr val="FFFF00"/>
                </a:highlight>
              </a:rPr>
              <a:t>Помним о еще об одних новеллах 719 ПП в части закупок по 44-ФЗ с 14.12.2023</a:t>
            </a:r>
          </a:p>
        </p:txBody>
      </p:sp>
      <p:sp>
        <p:nvSpPr>
          <p:cNvPr id="3" name="Объект 2">
            <a:extLst>
              <a:ext uri="{FF2B5EF4-FFF2-40B4-BE49-F238E27FC236}">
                <a16:creationId xmlns:a16="http://schemas.microsoft.com/office/drawing/2014/main" id="{05A0578B-8F7F-C881-97C6-8CF92A671AD6}"/>
              </a:ext>
            </a:extLst>
          </p:cNvPr>
          <p:cNvSpPr>
            <a:spLocks noGrp="1"/>
          </p:cNvSpPr>
          <p:nvPr>
            <p:ph idx="1"/>
          </p:nvPr>
        </p:nvSpPr>
        <p:spPr>
          <a:xfrm>
            <a:off x="662031" y="936392"/>
            <a:ext cx="10515600" cy="4351338"/>
          </a:xfrm>
        </p:spPr>
        <p:txBody>
          <a:bodyPr>
            <a:normAutofit fontScale="25000" lnSpcReduction="20000"/>
          </a:bodyPr>
          <a:lstStyle/>
          <a:p>
            <a:pPr algn="just"/>
            <a:r>
              <a:rPr lang="ru-RU" sz="6400" b="0" i="0" dirty="0" err="1">
                <a:solidFill>
                  <a:srgbClr val="22272F"/>
                </a:solidFill>
                <a:effectLst/>
              </a:rPr>
              <a:t>диспергаторы</a:t>
            </a:r>
            <a:r>
              <a:rPr lang="ru-RU" sz="6400" b="0" i="0" dirty="0">
                <a:solidFill>
                  <a:srgbClr val="22272F"/>
                </a:solidFill>
                <a:effectLst/>
              </a:rPr>
              <a:t> и смесители для перекачки жидкостей для пищевой промышленности, аспираторы и сортирующие устройства, машины обоечные, станки вальцевые мельничные для мукомольных предприятий, машины шелушильные, машины плющильные, машины рассева, сушилки для сельскохозяйственных продуктов, машины для фасовки, упаковки пищевых продуктов, автоматы для фасовки и упаковки пастообразных продуктов для пищевой промышленности, автоматы и полуавтоматы </a:t>
            </a:r>
            <a:r>
              <a:rPr lang="ru-RU" sz="6400" b="0" i="0" dirty="0" err="1">
                <a:solidFill>
                  <a:srgbClr val="22272F"/>
                </a:solidFill>
                <a:effectLst/>
              </a:rPr>
              <a:t>выдува</a:t>
            </a:r>
            <a:r>
              <a:rPr lang="ru-RU" sz="6400" b="0" i="0" dirty="0">
                <a:solidFill>
                  <a:srgbClr val="22272F"/>
                </a:solidFill>
                <a:effectLst/>
              </a:rPr>
              <a:t> тары из полиэтилентерефталата (ПЭТ тары) для пищевой промышленности, установки мойки оборудования и трубопроводов для пищевой промышленности, емкостное оборудование для пищевой промышленности, машины для очистки, сортировки или калибровки семян, зерна или сухих бобовых культур) для обеспечения государственных и муниципальных нужд в рамках </a:t>
            </a:r>
            <a:r>
              <a:rPr lang="ru-RU" sz="6400" b="0" i="0" u="none" strike="noStrike" dirty="0">
                <a:solidFill>
                  <a:srgbClr val="3272C0"/>
                </a:solidFill>
                <a:effectLst/>
                <a:hlinkClick r:id="rId2"/>
              </a:rPr>
              <a:t>Федерального закона</a:t>
            </a:r>
            <a:r>
              <a:rPr lang="ru-RU" sz="6400" b="0" i="0" dirty="0">
                <a:solidFill>
                  <a:srgbClr val="22272F"/>
                </a:solidFill>
                <a:effectLst/>
              </a:rPr>
              <a:t> "О контрактной системе в сфере закупок товаров, работ, услуг для обеспечения государственных и муниципальных нужд" и получения мер государственной поддержки, предусмотренных нормативными правовыми актами Правительства Российской Федерации в отношении производства и реализации соответствующей продукции, предусматривающих в качестве требования наличие заключения о подтверждении производства промышленной продукции на территории Российской Федерации, выданного в соответствии с </a:t>
            </a:r>
            <a:r>
              <a:rPr lang="ru-RU" sz="6400" b="0" i="0" u="none" strike="noStrike" dirty="0">
                <a:solidFill>
                  <a:srgbClr val="3272C0"/>
                </a:solidFill>
                <a:effectLst/>
                <a:hlinkClick r:id="rId3"/>
              </a:rPr>
              <a:t>постановлением</a:t>
            </a:r>
            <a:r>
              <a:rPr lang="ru-RU" sz="6400" b="0" i="0" dirty="0">
                <a:solidFill>
                  <a:srgbClr val="22272F"/>
                </a:solidFill>
                <a:effectLst/>
              </a:rPr>
              <a:t> Правительства Российской Федерации от 17 июля 2015 г. N 719 "О подтверждении производства промышленной продукции на территории Российской Федерации", при производстве соответствующей продукции необходимо выполнение технологических и производственных операций (условий), предусмотренных </a:t>
            </a:r>
            <a:r>
              <a:rPr lang="ru-RU" sz="6400" b="0" i="0" u="none" strike="noStrike" dirty="0">
                <a:solidFill>
                  <a:srgbClr val="3272C0"/>
                </a:solidFill>
                <a:effectLst/>
                <a:hlinkClick r:id="rId4"/>
              </a:rPr>
              <a:t>разделом III</a:t>
            </a:r>
            <a:r>
              <a:rPr lang="ru-RU" sz="6400" b="0" i="0" dirty="0">
                <a:solidFill>
                  <a:srgbClr val="22272F"/>
                </a:solidFill>
                <a:effectLst/>
              </a:rPr>
              <a:t> настоящего приложения в отношении соответствующей продукции, обеспечивающее достижение следующих процентных показателей совокупного количества баллов от максимально возможного количества баллов для соответствующей продукции:</a:t>
            </a:r>
          </a:p>
          <a:p>
            <a:pPr algn="just"/>
            <a:r>
              <a:rPr lang="ru-RU" sz="6400" b="0" i="0" dirty="0">
                <a:solidFill>
                  <a:srgbClr val="22272F"/>
                </a:solidFill>
                <a:effectLst/>
              </a:rPr>
              <a:t>до 31 декабря 2024 г. - 80 процентов;</a:t>
            </a:r>
          </a:p>
          <a:p>
            <a:pPr algn="just"/>
            <a:r>
              <a:rPr lang="ru-RU" sz="6400" b="0" i="0" dirty="0">
                <a:solidFill>
                  <a:srgbClr val="22272F"/>
                </a:solidFill>
                <a:effectLst/>
              </a:rPr>
              <a:t>с 1 января 2025 г. - 90 процентов;</a:t>
            </a:r>
          </a:p>
          <a:p>
            <a:pPr algn="just"/>
            <a:r>
              <a:rPr lang="ru-RU" sz="6400" b="0" i="0" dirty="0">
                <a:solidFill>
                  <a:srgbClr val="22272F"/>
                </a:solidFill>
                <a:effectLst/>
              </a:rPr>
              <a:t>с 1 января 2027 г. - 100 процентов.</a:t>
            </a:r>
          </a:p>
          <a:p>
            <a:endParaRPr lang="ru-RU" dirty="0"/>
          </a:p>
        </p:txBody>
      </p:sp>
    </p:spTree>
    <p:extLst>
      <p:ext uri="{BB962C8B-B14F-4D97-AF65-F5344CB8AC3E}">
        <p14:creationId xmlns:p14="http://schemas.microsoft.com/office/powerpoint/2010/main" val="310329720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4FB8C2A-95E4-C33A-8EB2-FB7E47919AC7}"/>
              </a:ext>
            </a:extLst>
          </p:cNvPr>
          <p:cNvSpPr>
            <a:spLocks noGrp="1"/>
          </p:cNvSpPr>
          <p:nvPr>
            <p:ph type="title"/>
          </p:nvPr>
        </p:nvSpPr>
        <p:spPr>
          <a:xfrm>
            <a:off x="896923" y="1799643"/>
            <a:ext cx="10515600" cy="389884"/>
          </a:xfrm>
        </p:spPr>
        <p:txBody>
          <a:bodyPr>
            <a:noAutofit/>
          </a:bodyPr>
          <a:lstStyle/>
          <a:p>
            <a:r>
              <a:rPr lang="ru-RU" sz="3200" dirty="0">
                <a:highlight>
                  <a:srgbClr val="C0C0C0"/>
                </a:highlight>
              </a:rPr>
              <a:t>Изменения иных НПА</a:t>
            </a:r>
          </a:p>
        </p:txBody>
      </p:sp>
    </p:spTree>
    <p:extLst>
      <p:ext uri="{BB962C8B-B14F-4D97-AF65-F5344CB8AC3E}">
        <p14:creationId xmlns:p14="http://schemas.microsoft.com/office/powerpoint/2010/main" val="40524211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57C662-E50C-5BCC-6C74-BB7CBE5DAF16}"/>
              </a:ext>
            </a:extLst>
          </p:cNvPr>
          <p:cNvSpPr>
            <a:spLocks noGrp="1"/>
          </p:cNvSpPr>
          <p:nvPr>
            <p:ph type="title"/>
          </p:nvPr>
        </p:nvSpPr>
        <p:spPr>
          <a:xfrm>
            <a:off x="838200" y="180567"/>
            <a:ext cx="10515600" cy="1325563"/>
          </a:xfrm>
        </p:spPr>
        <p:txBody>
          <a:bodyPr/>
          <a:lstStyle/>
          <a:p>
            <a:r>
              <a:rPr lang="ru-RU" sz="3200" b="1" dirty="0"/>
              <a:t>Статья 42  </a:t>
            </a:r>
            <a:r>
              <a:rPr lang="ru-RU" sz="1800" b="1" i="1" dirty="0">
                <a:solidFill>
                  <a:srgbClr val="00B0F0"/>
                </a:solidFill>
              </a:rPr>
              <a:t>(в ред. Федерального закона от 5 декабря 2022 г. N 500-ФЗ  - с 01.01.2024)</a:t>
            </a:r>
          </a:p>
        </p:txBody>
      </p:sp>
      <p:sp>
        <p:nvSpPr>
          <p:cNvPr id="3" name="Объект 2">
            <a:extLst>
              <a:ext uri="{FF2B5EF4-FFF2-40B4-BE49-F238E27FC236}">
                <a16:creationId xmlns:a16="http://schemas.microsoft.com/office/drawing/2014/main" id="{65A49E39-7F13-85BB-A1AD-1A8CBC5AC332}"/>
              </a:ext>
            </a:extLst>
          </p:cNvPr>
          <p:cNvSpPr>
            <a:spLocks noGrp="1"/>
          </p:cNvSpPr>
          <p:nvPr>
            <p:ph idx="1"/>
          </p:nvPr>
        </p:nvSpPr>
        <p:spPr>
          <a:xfrm>
            <a:off x="838200" y="1657845"/>
            <a:ext cx="10515600" cy="4351338"/>
          </a:xfrm>
        </p:spPr>
        <p:txBody>
          <a:bodyPr>
            <a:normAutofit/>
          </a:bodyPr>
          <a:lstStyle/>
          <a:p>
            <a:pPr marL="0" indent="0">
              <a:buNone/>
            </a:pPr>
            <a:r>
              <a:rPr lang="ru-RU" sz="2000" dirty="0"/>
              <a:t>В извещение включается </a:t>
            </a:r>
          </a:p>
          <a:p>
            <a:pPr marL="0" indent="0">
              <a:buNone/>
            </a:pPr>
            <a:r>
              <a:rPr lang="ru-RU" sz="2000" dirty="0">
                <a:solidFill>
                  <a:srgbClr val="FF0000"/>
                </a:solidFill>
              </a:rPr>
              <a:t>24) </a:t>
            </a:r>
            <a:r>
              <a:rPr lang="ru-RU" sz="2000" dirty="0"/>
              <a:t>предупреждение об административной и уголовной ответственности за нарушение требований антимонопольного законодательства Российской Федерации о запрете участия в ограничивающих конкуренцию соглашениях, осуществления ограничивающих конкуренцию согласованных действий.</a:t>
            </a:r>
          </a:p>
        </p:txBody>
      </p:sp>
    </p:spTree>
    <p:extLst>
      <p:ext uri="{BB962C8B-B14F-4D97-AF65-F5344CB8AC3E}">
        <p14:creationId xmlns:p14="http://schemas.microsoft.com/office/powerpoint/2010/main" val="317586949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AADA615-D2FC-46B0-FED6-D4C2882EA71D}"/>
              </a:ext>
            </a:extLst>
          </p:cNvPr>
          <p:cNvSpPr>
            <a:spLocks noGrp="1"/>
          </p:cNvSpPr>
          <p:nvPr>
            <p:ph idx="1"/>
          </p:nvPr>
        </p:nvSpPr>
        <p:spPr>
          <a:xfrm>
            <a:off x="645253" y="516942"/>
            <a:ext cx="10515600" cy="3232937"/>
          </a:xfrm>
        </p:spPr>
        <p:txBody>
          <a:bodyPr>
            <a:normAutofit lnSpcReduction="10000"/>
          </a:bodyPr>
          <a:lstStyle/>
          <a:p>
            <a:pPr marL="0" indent="0">
              <a:buNone/>
            </a:pPr>
            <a:r>
              <a:rPr lang="ru-RU" sz="2400" dirty="0"/>
              <a:t>Постановление Правительства РФ от 16 апреля 2022 г. N 680 </a:t>
            </a:r>
          </a:p>
          <a:p>
            <a:pPr marL="0" indent="0">
              <a:buNone/>
            </a:pPr>
            <a:r>
              <a:rPr lang="ru-RU" sz="2400" dirty="0"/>
              <a:t>"Об установлении порядка и случаев изменения существенных условий государственных и муниципальных контрактов, предметом которых является 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наследия« действует и </a:t>
            </a:r>
            <a:r>
              <a:rPr lang="ru-RU" sz="2400" dirty="0">
                <a:solidFill>
                  <a:srgbClr val="FF0000"/>
                </a:solidFill>
              </a:rPr>
              <a:t>в 2024 году</a:t>
            </a:r>
          </a:p>
          <a:p>
            <a:pPr marL="0" indent="0">
              <a:buNone/>
            </a:pPr>
            <a:endParaRPr lang="ru-RU" dirty="0">
              <a:solidFill>
                <a:srgbClr val="FF0000"/>
              </a:solidFill>
            </a:endParaRPr>
          </a:p>
          <a:p>
            <a:pPr marL="0" indent="0">
              <a:buNone/>
            </a:pPr>
            <a:r>
              <a:rPr lang="ru-RU" sz="1900" dirty="0">
                <a:solidFill>
                  <a:srgbClr val="00B0F0"/>
                </a:solidFill>
              </a:rPr>
              <a:t>Постановление Правительства РФ от 25 декабря 2023 г. N 2304 "О внесении изменения в постановление Правительства Российской Федерации от 16 апреля 2022 г. N 680«</a:t>
            </a:r>
          </a:p>
        </p:txBody>
      </p:sp>
    </p:spTree>
    <p:extLst>
      <p:ext uri="{BB962C8B-B14F-4D97-AF65-F5344CB8AC3E}">
        <p14:creationId xmlns:p14="http://schemas.microsoft.com/office/powerpoint/2010/main" val="303127836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5112F80-05C1-FFBA-AF83-D02E10522ED8}"/>
              </a:ext>
            </a:extLst>
          </p:cNvPr>
          <p:cNvSpPr>
            <a:spLocks noGrp="1"/>
          </p:cNvSpPr>
          <p:nvPr>
            <p:ph idx="1"/>
          </p:nvPr>
        </p:nvSpPr>
        <p:spPr>
          <a:xfrm>
            <a:off x="955646" y="743445"/>
            <a:ext cx="10515600" cy="2335315"/>
          </a:xfrm>
        </p:spPr>
        <p:txBody>
          <a:bodyPr>
            <a:noAutofit/>
          </a:bodyPr>
          <a:lstStyle/>
          <a:p>
            <a:pPr marL="0" indent="0">
              <a:buNone/>
            </a:pPr>
            <a:r>
              <a:rPr lang="ru-RU" sz="2400" dirty="0">
                <a:solidFill>
                  <a:srgbClr val="FF0000"/>
                </a:solidFill>
              </a:rPr>
              <a:t>В 2024 году </a:t>
            </a:r>
            <a:r>
              <a:rPr lang="ru-RU" sz="2400" dirty="0"/>
              <a:t>государственные научные организации продолжат осуществлять закупки продукции в сферах науки и высшего образования по установленным перечням путем проведения запроса котировок в электронной форме независимо от НМЦК (и СГОЗ).</a:t>
            </a:r>
          </a:p>
          <a:p>
            <a:r>
              <a:rPr lang="ru-RU" sz="2400" dirty="0"/>
              <a:t>Речь идет о реагентах, компьютерах, программном обеспечении, электронном и оптическом оборудовании, услугах в области информационных технологий.</a:t>
            </a:r>
          </a:p>
          <a:p>
            <a:r>
              <a:rPr lang="ru-RU" sz="2400" dirty="0"/>
              <a:t>Соответствующие изменения внесены в распоряжение Правительства от 26.05.2022 № 1316-р </a:t>
            </a:r>
            <a:endParaRPr lang="ru-RU" sz="1800" dirty="0">
              <a:solidFill>
                <a:srgbClr val="00B0F0"/>
              </a:solidFill>
            </a:endParaRPr>
          </a:p>
          <a:p>
            <a:pPr marL="0" indent="0">
              <a:buNone/>
            </a:pPr>
            <a:r>
              <a:rPr lang="ru-RU" sz="1800" dirty="0">
                <a:solidFill>
                  <a:srgbClr val="00B0F0"/>
                </a:solidFill>
              </a:rPr>
              <a:t>Распоряжение Правительства РФ от 21 декабря 2023 г. № 3755-р</a:t>
            </a:r>
          </a:p>
        </p:txBody>
      </p:sp>
    </p:spTree>
    <p:extLst>
      <p:ext uri="{BB962C8B-B14F-4D97-AF65-F5344CB8AC3E}">
        <p14:creationId xmlns:p14="http://schemas.microsoft.com/office/powerpoint/2010/main" val="303652119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19FE772-B442-47BA-E222-18E7DA5E21CA}"/>
              </a:ext>
            </a:extLst>
          </p:cNvPr>
          <p:cNvSpPr>
            <a:spLocks noGrp="1"/>
          </p:cNvSpPr>
          <p:nvPr>
            <p:ph idx="1"/>
          </p:nvPr>
        </p:nvSpPr>
        <p:spPr>
          <a:xfrm>
            <a:off x="745921" y="651166"/>
            <a:ext cx="10515600" cy="4617120"/>
          </a:xfrm>
        </p:spPr>
        <p:txBody>
          <a:bodyPr>
            <a:normAutofit fontScale="77500" lnSpcReduction="20000"/>
          </a:bodyPr>
          <a:lstStyle/>
          <a:p>
            <a:pPr marL="0" indent="0">
              <a:buNone/>
            </a:pPr>
            <a:r>
              <a:rPr lang="ru-RU" sz="3100" dirty="0">
                <a:solidFill>
                  <a:srgbClr val="FF0000"/>
                </a:solidFill>
              </a:rPr>
              <a:t>С 9 января 2024 г. </a:t>
            </a:r>
            <a:r>
              <a:rPr lang="ru-RU" sz="3100" dirty="0"/>
              <a:t>вступают в силу изменения в приказ ФАС России от 13.10.2015 № 955/15, который координирует деятельность центрального аппарата ФАС России (далее – ЦА ФАС России) и ее территориальных органов при осуществлении контроля по Закону № 44-ФЗ.</a:t>
            </a:r>
          </a:p>
          <a:p>
            <a:r>
              <a:rPr lang="ru-RU" sz="3100" dirty="0"/>
              <a:t>В частности, внесены следующие изменения</a:t>
            </a:r>
          </a:p>
          <a:p>
            <a:r>
              <a:rPr lang="ru-RU" sz="3100" dirty="0"/>
              <a:t>снижен с 1 млрд до 700 млн рублей минимальный ценовой порог закупок, жалобы и обращения по которым рассматриваются ЦА ФАС России;</a:t>
            </a:r>
          </a:p>
          <a:p>
            <a:r>
              <a:rPr lang="ru-RU" sz="3100" dirty="0"/>
              <a:t>увеличен с 25 до 300 млн рублей минимальный ценовой порог закупок по Закону № 275-ФЗ, жалобы и обращения по которым рассматриваются ЦА ФАС России;</a:t>
            </a:r>
          </a:p>
          <a:p>
            <a:r>
              <a:rPr lang="ru-RU" sz="3100" dirty="0"/>
              <a:t>установлено право ЦА ФАС России на рассмотрение жалоб и обращений, подлежащих рассмотрению территориальными органами ФАС России.</a:t>
            </a:r>
          </a:p>
          <a:p>
            <a:pPr marL="0" indent="0">
              <a:buNone/>
            </a:pPr>
            <a:r>
              <a:rPr lang="ru-RU" dirty="0"/>
              <a:t> </a:t>
            </a:r>
          </a:p>
          <a:p>
            <a:pPr marL="0" indent="0">
              <a:buNone/>
            </a:pPr>
            <a:r>
              <a:rPr lang="ru-RU" sz="2300" dirty="0">
                <a:solidFill>
                  <a:srgbClr val="00B0F0"/>
                </a:solidFill>
              </a:rPr>
              <a:t>Приказ ФАС России от 15 декабря 2023 г. № 1010/23</a:t>
            </a:r>
          </a:p>
        </p:txBody>
      </p:sp>
    </p:spTree>
    <p:extLst>
      <p:ext uri="{BB962C8B-B14F-4D97-AF65-F5344CB8AC3E}">
        <p14:creationId xmlns:p14="http://schemas.microsoft.com/office/powerpoint/2010/main" val="178616048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DAF3AC-001E-3B96-6E77-E5F60C35E3CC}"/>
              </a:ext>
            </a:extLst>
          </p:cNvPr>
          <p:cNvSpPr>
            <a:spLocks noGrp="1"/>
          </p:cNvSpPr>
          <p:nvPr>
            <p:ph type="title"/>
          </p:nvPr>
        </p:nvSpPr>
        <p:spPr>
          <a:xfrm>
            <a:off x="1165371" y="1774475"/>
            <a:ext cx="10515600" cy="1325563"/>
          </a:xfrm>
        </p:spPr>
        <p:txBody>
          <a:bodyPr>
            <a:normAutofit fontScale="90000"/>
          </a:bodyPr>
          <a:lstStyle/>
          <a:p>
            <a:pPr algn="ctr"/>
            <a:r>
              <a:rPr lang="ru-RU" b="1" dirty="0"/>
              <a:t>Что нового появится в государственных и муниципальных закупках </a:t>
            </a:r>
            <a:br>
              <a:rPr lang="ru-RU" b="1" dirty="0"/>
            </a:br>
            <a:r>
              <a:rPr lang="ru-RU" b="1" u="sng" dirty="0"/>
              <a:t>во 2-м полугодии 2024 года</a:t>
            </a:r>
          </a:p>
        </p:txBody>
      </p:sp>
    </p:spTree>
    <p:extLst>
      <p:ext uri="{BB962C8B-B14F-4D97-AF65-F5344CB8AC3E}">
        <p14:creationId xmlns:p14="http://schemas.microsoft.com/office/powerpoint/2010/main" val="97766418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541243-3D25-66A0-ABD9-A90D892A17D4}"/>
              </a:ext>
            </a:extLst>
          </p:cNvPr>
          <p:cNvSpPr>
            <a:spLocks noGrp="1"/>
          </p:cNvSpPr>
          <p:nvPr>
            <p:ph type="title"/>
          </p:nvPr>
        </p:nvSpPr>
        <p:spPr>
          <a:xfrm>
            <a:off x="578141" y="755009"/>
            <a:ext cx="10515600" cy="2164359"/>
          </a:xfrm>
        </p:spPr>
        <p:txBody>
          <a:bodyPr>
            <a:normAutofit/>
          </a:bodyPr>
          <a:lstStyle/>
          <a:p>
            <a:r>
              <a:rPr lang="ru-RU" sz="3600" b="1" dirty="0"/>
              <a:t>В тексте 44-ФЗ</a:t>
            </a:r>
            <a:br>
              <a:rPr lang="ru-RU" sz="3600" dirty="0">
                <a:solidFill>
                  <a:srgbClr val="00B050"/>
                </a:solidFill>
              </a:rPr>
            </a:br>
            <a:br>
              <a:rPr lang="ru-RU" sz="3600" dirty="0">
                <a:solidFill>
                  <a:srgbClr val="00B050"/>
                </a:solidFill>
              </a:rPr>
            </a:br>
            <a:r>
              <a:rPr lang="ru-RU" sz="3600" dirty="0">
                <a:solidFill>
                  <a:srgbClr val="00B050"/>
                </a:solidFill>
              </a:rPr>
              <a:t> </a:t>
            </a:r>
            <a:r>
              <a:rPr lang="ru-RU" sz="3600" dirty="0">
                <a:solidFill>
                  <a:srgbClr val="0070C0"/>
                </a:solidFill>
              </a:rPr>
              <a:t>С 01.07.2024</a:t>
            </a:r>
          </a:p>
        </p:txBody>
      </p:sp>
    </p:spTree>
    <p:extLst>
      <p:ext uri="{BB962C8B-B14F-4D97-AF65-F5344CB8AC3E}">
        <p14:creationId xmlns:p14="http://schemas.microsoft.com/office/powerpoint/2010/main" val="329694221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19A2B3-0C8E-7F85-E745-C659A578FC36}"/>
              </a:ext>
            </a:extLst>
          </p:cNvPr>
          <p:cNvSpPr>
            <a:spLocks noGrp="1"/>
          </p:cNvSpPr>
          <p:nvPr>
            <p:ph type="title"/>
          </p:nvPr>
        </p:nvSpPr>
        <p:spPr>
          <a:xfrm>
            <a:off x="670420" y="264458"/>
            <a:ext cx="10515600" cy="910002"/>
          </a:xfrm>
        </p:spPr>
        <p:txBody>
          <a:bodyPr>
            <a:normAutofit/>
          </a:bodyPr>
          <a:lstStyle/>
          <a:p>
            <a:r>
              <a:rPr lang="ru-RU" sz="3600" dirty="0"/>
              <a:t>Статья 93 </a:t>
            </a:r>
            <a:r>
              <a:rPr lang="ru-RU" sz="2000" i="1" dirty="0">
                <a:solidFill>
                  <a:srgbClr val="0070C0"/>
                </a:solidFill>
              </a:rPr>
              <a:t>(в ред. Федерального закона от 4 ноября 2022 г. N 420-ФЗ – с 01.07.2024)</a:t>
            </a:r>
          </a:p>
        </p:txBody>
      </p:sp>
      <p:sp>
        <p:nvSpPr>
          <p:cNvPr id="3" name="Объект 2">
            <a:extLst>
              <a:ext uri="{FF2B5EF4-FFF2-40B4-BE49-F238E27FC236}">
                <a16:creationId xmlns:a16="http://schemas.microsoft.com/office/drawing/2014/main" id="{4E16CE02-1E2F-0847-EAE9-9BEDA3AB8402}"/>
              </a:ext>
            </a:extLst>
          </p:cNvPr>
          <p:cNvSpPr>
            <a:spLocks noGrp="1"/>
          </p:cNvSpPr>
          <p:nvPr>
            <p:ph idx="1"/>
          </p:nvPr>
        </p:nvSpPr>
        <p:spPr>
          <a:xfrm>
            <a:off x="284527" y="1422953"/>
            <a:ext cx="10515600" cy="4952680"/>
          </a:xfrm>
        </p:spPr>
        <p:txBody>
          <a:bodyPr>
            <a:normAutofit fontScale="70000" lnSpcReduction="20000"/>
          </a:bodyPr>
          <a:lstStyle/>
          <a:p>
            <a:r>
              <a:rPr lang="ru-RU" dirty="0"/>
              <a:t>2) осуществление закупки товаров, работ, услуг у единственного поставщика (подрядчика, исполнителя), определенного указом или распоряжением Президента Российской Федерации, либо в случаях, установленных поручениями Президента Российской Федерации, у поставщика (подрядчика, исполнителя), определенного постановлением или распоряжением Правительства Российской Федерации. В таких правовых актах указываются предмет контракта, предельный срок, на который заключается контракт, обязанность единственного поставщика (подрядчика, исполнителя) исполнить свои обязательства по контракту лично или возможность привлечь к исполнению контракта субподрядчиков, соисполнителей и требование к объему исполнения единственным поставщиком (подрядчиком, исполнителем) своих обязательств по контракту лично, а также могут быть определены обязанность заказчика установить требование обеспечения исполнения контракта</a:t>
            </a:r>
            <a:r>
              <a:rPr lang="ru-RU" b="1" dirty="0">
                <a:solidFill>
                  <a:srgbClr val="FF0000"/>
                </a:solidFill>
              </a:rPr>
              <a:t>, условие о заключении контракта без использования единой информационной системы</a:t>
            </a:r>
            <a:r>
              <a:rPr lang="ru-RU" dirty="0"/>
              <a:t>. При осуществлении закупки для обеспечения деятельности Президента Российской Федерации в таких указе или распоряжении Президента Российской Федерации может быть установлено условие о неразмещении на официальном сайте предусмотренной настоящим Федеральным законом информации, формируемой и размещаемой при осуществлении этой закупки. Порядок подготовки проектов таких правовых актов и поручений и перечень документов, прилагаемых при подготовке указанных проектов, включая обоснование цены контракта, предусмотренное статьей 22 настоящего Федерального закона, определяются нормативным правовым актом Президента Российской Федерации. Положения настоящего пункта не распространяются на случаи закупок товаров, работ, услуг, осуществляемых для муниципальных нужд;</a:t>
            </a:r>
          </a:p>
        </p:txBody>
      </p:sp>
    </p:spTree>
    <p:extLst>
      <p:ext uri="{BB962C8B-B14F-4D97-AF65-F5344CB8AC3E}">
        <p14:creationId xmlns:p14="http://schemas.microsoft.com/office/powerpoint/2010/main" val="100422578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19A2B3-0C8E-7F85-E745-C659A578FC36}"/>
              </a:ext>
            </a:extLst>
          </p:cNvPr>
          <p:cNvSpPr>
            <a:spLocks noGrp="1"/>
          </p:cNvSpPr>
          <p:nvPr>
            <p:ph type="title"/>
          </p:nvPr>
        </p:nvSpPr>
        <p:spPr>
          <a:xfrm>
            <a:off x="678809" y="27366"/>
            <a:ext cx="10515600" cy="910002"/>
          </a:xfrm>
        </p:spPr>
        <p:txBody>
          <a:bodyPr>
            <a:normAutofit/>
          </a:bodyPr>
          <a:lstStyle/>
          <a:p>
            <a:r>
              <a:rPr lang="ru-RU" sz="3600" dirty="0"/>
              <a:t>Статья 93 </a:t>
            </a:r>
            <a:r>
              <a:rPr lang="ru-RU" sz="1800" b="1" i="1" dirty="0">
                <a:solidFill>
                  <a:srgbClr val="0070C0"/>
                </a:solidFill>
              </a:rPr>
              <a:t>(в ред. </a:t>
            </a:r>
            <a:r>
              <a:rPr lang="ru-RU" sz="2000" i="1" dirty="0">
                <a:solidFill>
                  <a:srgbClr val="0070C0"/>
                </a:solidFill>
              </a:rPr>
              <a:t>Федерального закона от 4 августа 2023 г. N 444-ФЗ – с 01.07.2024)</a:t>
            </a:r>
          </a:p>
        </p:txBody>
      </p:sp>
      <p:sp>
        <p:nvSpPr>
          <p:cNvPr id="3" name="Объект 2">
            <a:extLst>
              <a:ext uri="{FF2B5EF4-FFF2-40B4-BE49-F238E27FC236}">
                <a16:creationId xmlns:a16="http://schemas.microsoft.com/office/drawing/2014/main" id="{4E16CE02-1E2F-0847-EAE9-9BEDA3AB8402}"/>
              </a:ext>
            </a:extLst>
          </p:cNvPr>
          <p:cNvSpPr>
            <a:spLocks noGrp="1"/>
          </p:cNvSpPr>
          <p:nvPr>
            <p:ph idx="1"/>
          </p:nvPr>
        </p:nvSpPr>
        <p:spPr>
          <a:xfrm>
            <a:off x="762699" y="937368"/>
            <a:ext cx="10515600" cy="4952680"/>
          </a:xfrm>
        </p:spPr>
        <p:txBody>
          <a:bodyPr>
            <a:normAutofit/>
          </a:bodyPr>
          <a:lstStyle/>
          <a:p>
            <a:pPr marL="0" indent="0">
              <a:buNone/>
            </a:pPr>
            <a:r>
              <a:rPr lang="ru-RU" sz="2000" dirty="0">
                <a:solidFill>
                  <a:srgbClr val="FF0000"/>
                </a:solidFill>
              </a:rPr>
              <a:t>Новый пункт 6.1) </a:t>
            </a:r>
            <a:r>
              <a:rPr lang="ru-RU" sz="2000" dirty="0"/>
              <a:t>осуществление органами исполнительной власти субъекта Российской Федерации, государственными учреждениями субъекта Российской Федерации (муниципальными учреждениями муниципальных образований, входящих в состав субъекта Российской Федерации) закупки </a:t>
            </a:r>
          </a:p>
          <a:p>
            <a:r>
              <a:rPr lang="ru-RU" sz="2000" dirty="0"/>
              <a:t>лекарственных средств, </a:t>
            </a:r>
          </a:p>
          <a:p>
            <a:r>
              <a:rPr lang="ru-RU" sz="2000" dirty="0"/>
              <a:t>специализированных продуктов лечебного питания, </a:t>
            </a:r>
          </a:p>
          <a:p>
            <a:r>
              <a:rPr lang="ru-RU" sz="2000" dirty="0"/>
              <a:t>медицинских изделий, </a:t>
            </a:r>
          </a:p>
          <a:p>
            <a:r>
              <a:rPr lang="ru-RU" sz="2000" dirty="0"/>
              <a:t>расходных материалов, </a:t>
            </a:r>
          </a:p>
          <a:p>
            <a:r>
              <a:rPr lang="ru-RU" sz="2000" dirty="0"/>
              <a:t>средств для дезинфекции, </a:t>
            </a:r>
          </a:p>
          <a:p>
            <a:r>
              <a:rPr lang="ru-RU" sz="2000" dirty="0"/>
              <a:t>а также услуг по хранению и доставке соответствующих товаров, </a:t>
            </a:r>
          </a:p>
          <a:p>
            <a:r>
              <a:rPr lang="ru-RU" sz="2000" dirty="0"/>
              <a:t>работ по ремонту и техническому обслуживанию медицинских изделий </a:t>
            </a:r>
          </a:p>
          <a:p>
            <a:pPr marL="0" indent="0">
              <a:buNone/>
            </a:pPr>
            <a:r>
              <a:rPr lang="ru-RU" sz="2000" dirty="0"/>
              <a:t>у государственного унитарного предприятия соответствующего субъекта Российской Федерации </a:t>
            </a:r>
            <a:r>
              <a:rPr lang="ru-RU" sz="2000" b="1" dirty="0"/>
              <a:t>либо</a:t>
            </a:r>
            <a:r>
              <a:rPr lang="ru-RU" sz="2000" dirty="0"/>
              <a:t> у акционерного общества, сто процентов акций которого принадлежит соответствующему субъекту Российской Федерации;</a:t>
            </a:r>
          </a:p>
        </p:txBody>
      </p:sp>
    </p:spTree>
    <p:extLst>
      <p:ext uri="{BB962C8B-B14F-4D97-AF65-F5344CB8AC3E}">
        <p14:creationId xmlns:p14="http://schemas.microsoft.com/office/powerpoint/2010/main" val="199314333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19A2B3-0C8E-7F85-E745-C659A578FC36}"/>
              </a:ext>
            </a:extLst>
          </p:cNvPr>
          <p:cNvSpPr>
            <a:spLocks noGrp="1"/>
          </p:cNvSpPr>
          <p:nvPr>
            <p:ph type="title"/>
          </p:nvPr>
        </p:nvSpPr>
        <p:spPr>
          <a:xfrm>
            <a:off x="678809" y="27366"/>
            <a:ext cx="10515600" cy="910002"/>
          </a:xfrm>
        </p:spPr>
        <p:txBody>
          <a:bodyPr>
            <a:normAutofit/>
          </a:bodyPr>
          <a:lstStyle/>
          <a:p>
            <a:r>
              <a:rPr lang="ru-RU" sz="3600" dirty="0"/>
              <a:t>Статья 93 </a:t>
            </a:r>
            <a:r>
              <a:rPr lang="ru-RU" sz="1800" b="1" i="1" dirty="0">
                <a:solidFill>
                  <a:srgbClr val="0070C0"/>
                </a:solidFill>
              </a:rPr>
              <a:t>(в ред. </a:t>
            </a:r>
            <a:r>
              <a:rPr lang="ru-RU" sz="2000" i="1" dirty="0">
                <a:solidFill>
                  <a:srgbClr val="0070C0"/>
                </a:solidFill>
              </a:rPr>
              <a:t>Федерального закона от 4 августа 2023 г. N 444-ФЗ – с 01.07.2024)</a:t>
            </a:r>
          </a:p>
        </p:txBody>
      </p:sp>
      <p:sp>
        <p:nvSpPr>
          <p:cNvPr id="3" name="Объект 2">
            <a:extLst>
              <a:ext uri="{FF2B5EF4-FFF2-40B4-BE49-F238E27FC236}">
                <a16:creationId xmlns:a16="http://schemas.microsoft.com/office/drawing/2014/main" id="{4E16CE02-1E2F-0847-EAE9-9BEDA3AB8402}"/>
              </a:ext>
            </a:extLst>
          </p:cNvPr>
          <p:cNvSpPr>
            <a:spLocks noGrp="1"/>
          </p:cNvSpPr>
          <p:nvPr>
            <p:ph idx="1"/>
          </p:nvPr>
        </p:nvSpPr>
        <p:spPr>
          <a:xfrm>
            <a:off x="762699" y="1283516"/>
            <a:ext cx="10515600" cy="4606532"/>
          </a:xfrm>
        </p:spPr>
        <p:txBody>
          <a:bodyPr>
            <a:normAutofit/>
          </a:bodyPr>
          <a:lstStyle/>
          <a:p>
            <a:pPr marL="0" indent="0">
              <a:buNone/>
            </a:pPr>
            <a:r>
              <a:rPr lang="ru-RU" sz="2000" dirty="0"/>
              <a:t>2. При осуществлении закупки у единственного поставщика (подрядчика, исполнителя) в случаях, предусмотренных пунктами 6, </a:t>
            </a:r>
            <a:r>
              <a:rPr lang="ru-RU" sz="2000" b="1" dirty="0">
                <a:solidFill>
                  <a:srgbClr val="FF0000"/>
                </a:solidFill>
              </a:rPr>
              <a:t>6.1,</a:t>
            </a:r>
            <a:r>
              <a:rPr lang="ru-RU" sz="2000" dirty="0"/>
              <a:t> 9, 34 и 50 части 1 настоящей статьи, заказчик обязан направить в срок </a:t>
            </a:r>
            <a:r>
              <a:rPr lang="ru-RU" sz="2000" b="1" dirty="0"/>
              <a:t>не позднее одного рабочего дня с даты заключения контракта в контрольный орган в сфере закупок уведомление о такой закупке</a:t>
            </a:r>
            <a:r>
              <a:rPr lang="ru-RU" sz="2000" dirty="0"/>
              <a:t>. Уведомление о такой закупке направляется при ее осуществлении для обеспечения федеральных нужд, нужд субъекта Российской Федерации или муниципальных нужд соответственно в федеральный орган исполнительной власти, уполномоченный на осуществление контроля в сфере закупок, или контрольный орган в сфере государственного оборонного заказа, орган исполнительной власти субъекта Российской Федерации, орган местного самоуправления муниципального района, орган местного самоуправления муниципального округа или орган местного самоуправления городского округа, уполномоченные на осуществление контроля в сфере закупок. К этому уведомлению </a:t>
            </a:r>
            <a:r>
              <a:rPr lang="ru-RU" sz="2000" b="1" dirty="0"/>
              <a:t>прилагается копия заключенного в соответствии с настоящим пунктом контракта с обоснованием его заключения.</a:t>
            </a:r>
          </a:p>
        </p:txBody>
      </p:sp>
    </p:spTree>
    <p:extLst>
      <p:ext uri="{BB962C8B-B14F-4D97-AF65-F5344CB8AC3E}">
        <p14:creationId xmlns:p14="http://schemas.microsoft.com/office/powerpoint/2010/main" val="207341568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EF3942-F39F-F04B-98D3-16F6C119456C}"/>
              </a:ext>
            </a:extLst>
          </p:cNvPr>
          <p:cNvSpPr>
            <a:spLocks noGrp="1"/>
          </p:cNvSpPr>
          <p:nvPr>
            <p:ph type="title"/>
          </p:nvPr>
        </p:nvSpPr>
        <p:spPr>
          <a:xfrm>
            <a:off x="838200" y="0"/>
            <a:ext cx="10515600" cy="1325563"/>
          </a:xfrm>
        </p:spPr>
        <p:txBody>
          <a:bodyPr/>
          <a:lstStyle/>
          <a:p>
            <a:r>
              <a:rPr kumimoji="0" lang="ru-RU" sz="3600" b="0" i="0" u="none" strike="noStrike" kern="1200" cap="none" spc="0" normalizeH="0" baseline="0" noProof="0" dirty="0">
                <a:ln>
                  <a:noFill/>
                </a:ln>
                <a:solidFill>
                  <a:prstClr val="black"/>
                </a:solidFill>
                <a:effectLst/>
                <a:uLnTx/>
                <a:uFillTx/>
                <a:latin typeface="Calibri Light"/>
                <a:ea typeface="+mj-ea"/>
                <a:cs typeface="+mj-cs"/>
              </a:rPr>
              <a:t>Статья 93 </a:t>
            </a:r>
            <a:r>
              <a:rPr kumimoji="0" lang="ru-RU" sz="1800" b="1" i="1" u="none" strike="noStrike" kern="1200" cap="none" spc="0" normalizeH="0" baseline="0" noProof="0" dirty="0">
                <a:ln>
                  <a:noFill/>
                </a:ln>
                <a:solidFill>
                  <a:srgbClr val="0070C0"/>
                </a:solidFill>
                <a:effectLst/>
                <a:uLnTx/>
                <a:uFillTx/>
                <a:latin typeface="Calibri Light"/>
                <a:ea typeface="+mj-ea"/>
                <a:cs typeface="+mj-cs"/>
              </a:rPr>
              <a:t>(в ред. </a:t>
            </a:r>
            <a:r>
              <a:rPr kumimoji="0" lang="ru-RU" sz="2000" b="0" i="1" u="none" strike="noStrike" kern="1200" cap="none" spc="0" normalizeH="0" baseline="0" noProof="0" dirty="0">
                <a:ln>
                  <a:noFill/>
                </a:ln>
                <a:solidFill>
                  <a:srgbClr val="0070C0"/>
                </a:solidFill>
                <a:effectLst/>
                <a:uLnTx/>
                <a:uFillTx/>
                <a:latin typeface="Calibri Light"/>
                <a:ea typeface="+mj-ea"/>
                <a:cs typeface="+mj-cs"/>
              </a:rPr>
              <a:t>Федерального закона от 4 августа 2023 г. N 444-ФЗ – с 01.07.2024)</a:t>
            </a:r>
            <a:endParaRPr lang="ru-RU" dirty="0">
              <a:solidFill>
                <a:srgbClr val="FF0000"/>
              </a:solidFill>
            </a:endParaRPr>
          </a:p>
        </p:txBody>
      </p:sp>
      <p:sp>
        <p:nvSpPr>
          <p:cNvPr id="3" name="Объект 2">
            <a:extLst>
              <a:ext uri="{FF2B5EF4-FFF2-40B4-BE49-F238E27FC236}">
                <a16:creationId xmlns:a16="http://schemas.microsoft.com/office/drawing/2014/main" id="{40B69510-69EB-4139-E309-0083375E9CFF}"/>
              </a:ext>
            </a:extLst>
          </p:cNvPr>
          <p:cNvSpPr>
            <a:spLocks noGrp="1"/>
          </p:cNvSpPr>
          <p:nvPr>
            <p:ph idx="1"/>
          </p:nvPr>
        </p:nvSpPr>
        <p:spPr>
          <a:xfrm>
            <a:off x="838200" y="1473288"/>
            <a:ext cx="10515600" cy="3652386"/>
          </a:xfrm>
        </p:spPr>
        <p:txBody>
          <a:bodyPr>
            <a:normAutofit/>
          </a:bodyPr>
          <a:lstStyle/>
          <a:p>
            <a:pPr marL="0" indent="0">
              <a:buNone/>
            </a:pPr>
            <a:r>
              <a:rPr lang="ru-RU" sz="2000" dirty="0"/>
              <a:t>4. При осуществлении закупки у единственного поставщика (подрядчика, исполнителя) заказчик определяет цену контракта, заключаемого с единственным поставщиком (подрядчиком, исполнителем), в соответствии с настоящим Федеральным законом. При этом в случаях, предусмотренных пунктами 3, 6, </a:t>
            </a:r>
            <a:r>
              <a:rPr lang="ru-RU" sz="2000" b="1" dirty="0">
                <a:solidFill>
                  <a:srgbClr val="FF0000"/>
                </a:solidFill>
              </a:rPr>
              <a:t>6.1, </a:t>
            </a:r>
            <a:r>
              <a:rPr lang="ru-RU" sz="2000" dirty="0"/>
              <a:t>11, 12, 16, 18, 19, 22, 23, 30 - 35, 37 - 41, 46 и 49 части 1 настоящей статьи, </a:t>
            </a:r>
            <a:r>
              <a:rPr lang="ru-RU" sz="2000" b="1" dirty="0"/>
              <a:t>заказчик обосновывает такую цену в соответствии с настоящим Федеральным законом и включает в контракт обоснование цены контракта.</a:t>
            </a:r>
          </a:p>
        </p:txBody>
      </p:sp>
    </p:spTree>
    <p:extLst>
      <p:ext uri="{BB962C8B-B14F-4D97-AF65-F5344CB8AC3E}">
        <p14:creationId xmlns:p14="http://schemas.microsoft.com/office/powerpoint/2010/main" val="256876695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FB1650-D1FC-0748-A28E-0FBB1AFEAE31}"/>
              </a:ext>
            </a:extLst>
          </p:cNvPr>
          <p:cNvSpPr>
            <a:spLocks noGrp="1"/>
          </p:cNvSpPr>
          <p:nvPr>
            <p:ph type="title"/>
          </p:nvPr>
        </p:nvSpPr>
        <p:spPr>
          <a:xfrm>
            <a:off x="838200" y="0"/>
            <a:ext cx="10515600" cy="851279"/>
          </a:xfrm>
        </p:spPr>
        <p:txBody>
          <a:bodyPr/>
          <a:lstStyle/>
          <a:p>
            <a:r>
              <a:rPr lang="ru-RU" sz="3200" dirty="0"/>
              <a:t>Статья 15 </a:t>
            </a:r>
            <a:r>
              <a:rPr kumimoji="0" lang="ru-RU" sz="1800" b="1" i="1" u="none" strike="noStrike" kern="1200" cap="none" spc="0" normalizeH="0" baseline="0" noProof="0" dirty="0">
                <a:ln>
                  <a:noFill/>
                </a:ln>
                <a:solidFill>
                  <a:srgbClr val="0070C0"/>
                </a:solidFill>
                <a:effectLst/>
                <a:uLnTx/>
                <a:uFillTx/>
                <a:latin typeface="Calibri Light"/>
                <a:ea typeface="+mj-ea"/>
                <a:cs typeface="+mj-cs"/>
              </a:rPr>
              <a:t>(в ред. </a:t>
            </a:r>
            <a:r>
              <a:rPr kumimoji="0" lang="ru-RU" sz="2000" b="0" i="1" u="none" strike="noStrike" kern="1200" cap="none" spc="0" normalizeH="0" baseline="0" noProof="0" dirty="0">
                <a:ln>
                  <a:noFill/>
                </a:ln>
                <a:solidFill>
                  <a:srgbClr val="0070C0"/>
                </a:solidFill>
                <a:effectLst/>
                <a:uLnTx/>
                <a:uFillTx/>
                <a:latin typeface="Calibri Light"/>
                <a:ea typeface="+mj-ea"/>
                <a:cs typeface="+mj-cs"/>
              </a:rPr>
              <a:t>Федерального закона от 4 августа 2023 г. N 444-ФЗ – с 01.07.2024)</a:t>
            </a:r>
            <a:endParaRPr lang="ru-RU" dirty="0">
              <a:solidFill>
                <a:srgbClr val="FF0000"/>
              </a:solidFill>
            </a:endParaRPr>
          </a:p>
        </p:txBody>
      </p:sp>
      <p:sp>
        <p:nvSpPr>
          <p:cNvPr id="3" name="Объект 2">
            <a:extLst>
              <a:ext uri="{FF2B5EF4-FFF2-40B4-BE49-F238E27FC236}">
                <a16:creationId xmlns:a16="http://schemas.microsoft.com/office/drawing/2014/main" id="{EBF9A849-C492-36A6-B9F5-1A4208D76C92}"/>
              </a:ext>
            </a:extLst>
          </p:cNvPr>
          <p:cNvSpPr>
            <a:spLocks noGrp="1"/>
          </p:cNvSpPr>
          <p:nvPr>
            <p:ph idx="1"/>
          </p:nvPr>
        </p:nvSpPr>
        <p:spPr>
          <a:xfrm>
            <a:off x="720754" y="1053838"/>
            <a:ext cx="10515600" cy="4172503"/>
          </a:xfrm>
        </p:spPr>
        <p:txBody>
          <a:bodyPr>
            <a:normAutofit fontScale="70000" lnSpcReduction="20000"/>
          </a:bodyPr>
          <a:lstStyle/>
          <a:p>
            <a:pPr marL="0" indent="0">
              <a:buNone/>
            </a:pPr>
            <a:r>
              <a:rPr lang="ru-RU" dirty="0"/>
              <a:t>4.1. При предоставлении в соответствии с бюджетным законодательством Российской Федерации юридическим лицам субсидий, предусмотренных пунктами 8 и 8.1 статьи 78 и подпунктами 3 и 3.1 пункта 1 статьи 78.3 Бюджетного кодекса Российской Федерации, на юридические лица, определенные указанными статьями, при осуществлении ими закупок, предусмотренных указанными статьями, распространяются положения настоящего Федерального закона, регулирующие отношения, указанные в пунктах 2 и 3 части 1 статьи 1 настоящего Федерального закона.</a:t>
            </a:r>
          </a:p>
          <a:p>
            <a:pPr marL="0" indent="0">
              <a:buNone/>
            </a:pPr>
            <a:r>
              <a:rPr lang="ru-RU" dirty="0"/>
              <a:t> </a:t>
            </a:r>
            <a:r>
              <a:rPr lang="ru-RU" dirty="0">
                <a:solidFill>
                  <a:srgbClr val="FF0000"/>
                </a:solidFill>
              </a:rPr>
              <a:t>При осуществлении акционерными обществами, сто процентов акций которых принадлежит субъекту Российской Федерации, закупок для целей исполнения обязательств по контрактам, заключенным на основании пункта 6.1 части 1 статьи 93 настоящего Федерального закона, на такие акционерные общества распространяются положения настоящего Федерального закона, регулирующие отношения, указанные в пунктах 2, 3 и 4 части 1 статьи 1 настоящего Федерального закона. При этом в отношении таких юридических лиц при осуществлении ими этих закупок применяются положения настоящего Федерального закона, регулирующие мониторинг закупок, аудит в сфере закупок, а также контроль в сфере закупок, предусмотренный частью 3 статьи 99 настоящего Федерального закона.</a:t>
            </a:r>
          </a:p>
        </p:txBody>
      </p:sp>
    </p:spTree>
    <p:extLst>
      <p:ext uri="{BB962C8B-B14F-4D97-AF65-F5344CB8AC3E}">
        <p14:creationId xmlns:p14="http://schemas.microsoft.com/office/powerpoint/2010/main" val="34165934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2F996C-72F5-517A-D832-566AAC9525C6}"/>
              </a:ext>
            </a:extLst>
          </p:cNvPr>
          <p:cNvSpPr>
            <a:spLocks noGrp="1"/>
          </p:cNvSpPr>
          <p:nvPr>
            <p:ph type="title"/>
          </p:nvPr>
        </p:nvSpPr>
        <p:spPr>
          <a:xfrm>
            <a:off x="838200" y="130233"/>
            <a:ext cx="10515600" cy="1325563"/>
          </a:xfrm>
        </p:spPr>
        <p:txBody>
          <a:bodyPr/>
          <a:lstStyle/>
          <a:p>
            <a:r>
              <a:rPr lang="ru-RU" sz="3200" b="1" dirty="0"/>
              <a:t>Статья 93 </a:t>
            </a:r>
            <a:r>
              <a:rPr kumimoji="0" lang="ru-RU" sz="1800" b="1" i="1" u="none" strike="noStrike" kern="1200" cap="none" spc="0" normalizeH="0" baseline="0" noProof="0" dirty="0">
                <a:ln>
                  <a:noFill/>
                </a:ln>
                <a:solidFill>
                  <a:srgbClr val="00B0F0"/>
                </a:solidFill>
                <a:effectLst/>
                <a:uLnTx/>
                <a:uFillTx/>
                <a:latin typeface="Calibri Light"/>
                <a:ea typeface="+mj-ea"/>
                <a:cs typeface="+mj-cs"/>
              </a:rPr>
              <a:t>(в ред. Федерального закона от 25 декабря 2023 г. N 624-ФЗ – с 01.01.2024)</a:t>
            </a:r>
            <a:endParaRPr lang="ru-RU" sz="2400" b="1" dirty="0">
              <a:solidFill>
                <a:srgbClr val="00B0F0"/>
              </a:solidFill>
            </a:endParaRPr>
          </a:p>
        </p:txBody>
      </p:sp>
      <p:sp>
        <p:nvSpPr>
          <p:cNvPr id="3" name="Объект 2">
            <a:extLst>
              <a:ext uri="{FF2B5EF4-FFF2-40B4-BE49-F238E27FC236}">
                <a16:creationId xmlns:a16="http://schemas.microsoft.com/office/drawing/2014/main" id="{1AA8F218-E401-488A-DB40-BF62497D0F8D}"/>
              </a:ext>
            </a:extLst>
          </p:cNvPr>
          <p:cNvSpPr>
            <a:spLocks noGrp="1"/>
          </p:cNvSpPr>
          <p:nvPr>
            <p:ph idx="1"/>
          </p:nvPr>
        </p:nvSpPr>
        <p:spPr>
          <a:xfrm>
            <a:off x="838200" y="1825625"/>
            <a:ext cx="10515600" cy="4667250"/>
          </a:xfrm>
        </p:spPr>
        <p:txBody>
          <a:bodyPr>
            <a:normAutofit fontScale="70000" lnSpcReduction="20000"/>
          </a:bodyPr>
          <a:lstStyle/>
          <a:p>
            <a:r>
              <a:rPr lang="ru-RU" strike="sngStrike" dirty="0"/>
              <a:t>59) осуществление закупок товаров, работ, услуг дипломатическим представительством, консульским учреждением Российской Федерации, торговым представительством Российской Федерации, представительством Российской Федерации при международных (межгосударственных, межправительственных) организациях;</a:t>
            </a:r>
          </a:p>
          <a:p>
            <a:endParaRPr lang="ru-RU" dirty="0"/>
          </a:p>
          <a:p>
            <a:pPr marL="0" indent="0">
              <a:buNone/>
            </a:pPr>
            <a:r>
              <a:rPr lang="ru-RU" dirty="0"/>
              <a:t>пункт 59 </a:t>
            </a:r>
            <a:r>
              <a:rPr lang="ru-RU" dirty="0">
                <a:solidFill>
                  <a:srgbClr val="FF0000"/>
                </a:solidFill>
              </a:rPr>
              <a:t>изложить в следующей редакции:</a:t>
            </a:r>
          </a:p>
          <a:p>
            <a:pPr marL="0" indent="0">
              <a:buNone/>
            </a:pPr>
            <a:r>
              <a:rPr lang="ru-RU" dirty="0"/>
              <a:t>«59) осуществление закупок товаров, работ, услуг для обеспечения деятельности</a:t>
            </a:r>
          </a:p>
          <a:p>
            <a:r>
              <a:rPr lang="ru-RU" dirty="0"/>
              <a:t>дипломатического представительства, </a:t>
            </a:r>
          </a:p>
          <a:p>
            <a:r>
              <a:rPr lang="ru-RU" dirty="0"/>
              <a:t>консульского учреждения Российской Федерации, </a:t>
            </a:r>
          </a:p>
          <a:p>
            <a:r>
              <a:rPr lang="ru-RU" dirty="0"/>
              <a:t>торгового представительства Российской Федерации, </a:t>
            </a:r>
          </a:p>
          <a:p>
            <a:r>
              <a:rPr lang="ru-RU" dirty="0"/>
              <a:t>представительства Российской Федерации при международных (межгосударственных, межправительственных) организациях, </a:t>
            </a:r>
          </a:p>
          <a:p>
            <a:r>
              <a:rPr lang="ru-RU" dirty="0"/>
              <a:t>представительства и (или) представителя федерального органа исполнительной власти, осуществляющих функции, связанные с деятельностью этого органа за пределами Российской Федерации;»</a:t>
            </a:r>
          </a:p>
        </p:txBody>
      </p:sp>
    </p:spTree>
    <p:extLst>
      <p:ext uri="{BB962C8B-B14F-4D97-AF65-F5344CB8AC3E}">
        <p14:creationId xmlns:p14="http://schemas.microsoft.com/office/powerpoint/2010/main" val="155183615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C23C9FE-E76F-26B8-F730-EED538935294}"/>
              </a:ext>
            </a:extLst>
          </p:cNvPr>
          <p:cNvSpPr>
            <a:spLocks noGrp="1"/>
          </p:cNvSpPr>
          <p:nvPr>
            <p:ph type="title"/>
          </p:nvPr>
        </p:nvSpPr>
        <p:spPr>
          <a:xfrm>
            <a:off x="745921" y="1388581"/>
            <a:ext cx="10515600" cy="1325563"/>
          </a:xfrm>
        </p:spPr>
        <p:txBody>
          <a:bodyPr/>
          <a:lstStyle/>
          <a:p>
            <a:r>
              <a:rPr lang="ru-RU" dirty="0"/>
              <a:t>В иных НПА, связанных с действиями заказчиков по 44-ФЗ</a:t>
            </a:r>
          </a:p>
        </p:txBody>
      </p:sp>
    </p:spTree>
    <p:extLst>
      <p:ext uri="{BB962C8B-B14F-4D97-AF65-F5344CB8AC3E}">
        <p14:creationId xmlns:p14="http://schemas.microsoft.com/office/powerpoint/2010/main" val="46211111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71DD0C-A580-F60A-52DB-ACB85BA20B6F}"/>
              </a:ext>
            </a:extLst>
          </p:cNvPr>
          <p:cNvSpPr>
            <a:spLocks noGrp="1"/>
          </p:cNvSpPr>
          <p:nvPr>
            <p:ph type="title"/>
          </p:nvPr>
        </p:nvSpPr>
        <p:spPr>
          <a:xfrm>
            <a:off x="838200" y="147011"/>
            <a:ext cx="10515600" cy="1325563"/>
          </a:xfrm>
        </p:spPr>
        <p:txBody>
          <a:bodyPr>
            <a:noAutofit/>
          </a:bodyPr>
          <a:lstStyle/>
          <a:p>
            <a:r>
              <a:rPr lang="ru-RU" sz="3200" b="1" dirty="0"/>
              <a:t>С 01.09.2024 </a:t>
            </a:r>
            <a:r>
              <a:rPr lang="ru-RU" sz="3200" dirty="0"/>
              <a:t>– обязательное применение машиночитаемых доверенностей </a:t>
            </a:r>
            <a:r>
              <a:rPr lang="ru-RU" sz="1800" i="1" dirty="0"/>
              <a:t>(Федеральный закон от 4 августа 2023 г. N 457-ФЗ)</a:t>
            </a:r>
          </a:p>
        </p:txBody>
      </p:sp>
      <p:sp>
        <p:nvSpPr>
          <p:cNvPr id="3" name="Объект 2">
            <a:extLst>
              <a:ext uri="{FF2B5EF4-FFF2-40B4-BE49-F238E27FC236}">
                <a16:creationId xmlns:a16="http://schemas.microsoft.com/office/drawing/2014/main" id="{74582757-5D20-2C8E-CAF2-C1B34B9052AF}"/>
              </a:ext>
            </a:extLst>
          </p:cNvPr>
          <p:cNvSpPr>
            <a:spLocks noGrp="1"/>
          </p:cNvSpPr>
          <p:nvPr>
            <p:ph idx="1"/>
          </p:nvPr>
        </p:nvSpPr>
        <p:spPr>
          <a:xfrm>
            <a:off x="838200" y="1825624"/>
            <a:ext cx="10515600" cy="4742955"/>
          </a:xfrm>
        </p:spPr>
        <p:txBody>
          <a:bodyPr>
            <a:normAutofit fontScale="70000" lnSpcReduction="20000"/>
          </a:bodyPr>
          <a:lstStyle/>
          <a:p>
            <a:r>
              <a:rPr lang="ru-RU" dirty="0"/>
              <a:t>С 31 августа 2023 г. до 31 августа 2024 года продлен срок, в течение которого для подписания электронных документов представителями юридических лиц и индивидуальных предпринимателей по доверенности допускается применение УКЭП юридического лица (индивидуального предпринимателя), в сертификате которых указан соответствующий представитель, а также УКЭП представителей ИП. При этом сертификаты таких УКЭП могут быть выданы аккредитованными удостоверяющими центрами не позднее 31 августа 2023 г. и должны иметь срок действия не позднее 31 августа 2024 года.</a:t>
            </a:r>
          </a:p>
          <a:p>
            <a:endParaRPr lang="ru-RU" dirty="0"/>
          </a:p>
          <a:p>
            <a:r>
              <a:rPr lang="ru-RU" dirty="0"/>
              <a:t>В указанных случаях представление МЧД при подписании электронных документов не требуется.</a:t>
            </a:r>
          </a:p>
          <a:p>
            <a:endParaRPr lang="ru-RU" dirty="0"/>
          </a:p>
          <a:p>
            <a:r>
              <a:rPr lang="ru-RU" dirty="0"/>
              <a:t>Кроме этого, в Закон об электронной подписи внесен ряд других изменений. В частности, начиная с 15 августа предусмотрена обязанность владельцев УКЭП обеспечивать незамедлительное уничтожение принадлежащих им ключей электронных подписей по истечении сроков их действия. Для этого должны применяться прошедшие процедуру оценки соответствия средства ЭП, в составе которых реализована функция уничтожения информации. А с 5 августа 2024 г. срок действия ключа ЭП будет в обязательном порядке указываться в квалифицированных сертификатах ЭП</a:t>
            </a:r>
          </a:p>
        </p:txBody>
      </p:sp>
    </p:spTree>
    <p:extLst>
      <p:ext uri="{BB962C8B-B14F-4D97-AF65-F5344CB8AC3E}">
        <p14:creationId xmlns:p14="http://schemas.microsoft.com/office/powerpoint/2010/main" val="189611632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DAF3AC-001E-3B96-6E77-E5F60C35E3CC}"/>
              </a:ext>
            </a:extLst>
          </p:cNvPr>
          <p:cNvSpPr>
            <a:spLocks noGrp="1"/>
          </p:cNvSpPr>
          <p:nvPr>
            <p:ph type="title"/>
          </p:nvPr>
        </p:nvSpPr>
        <p:spPr>
          <a:xfrm>
            <a:off x="729143" y="1329859"/>
            <a:ext cx="10515600" cy="1325563"/>
          </a:xfrm>
        </p:spPr>
        <p:txBody>
          <a:bodyPr>
            <a:normAutofit fontScale="90000"/>
          </a:bodyPr>
          <a:lstStyle/>
          <a:p>
            <a:pPr algn="ctr"/>
            <a:r>
              <a:rPr lang="ru-RU" b="1" dirty="0"/>
              <a:t>Что «исчезло или исчезнет» из государственных и муниципальных закупок в 2024 году</a:t>
            </a:r>
          </a:p>
        </p:txBody>
      </p:sp>
    </p:spTree>
    <p:extLst>
      <p:ext uri="{BB962C8B-B14F-4D97-AF65-F5344CB8AC3E}">
        <p14:creationId xmlns:p14="http://schemas.microsoft.com/office/powerpoint/2010/main" val="353887116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0FF7AA1-0B28-9129-9C0B-F8304496349B}"/>
              </a:ext>
            </a:extLst>
          </p:cNvPr>
          <p:cNvSpPr>
            <a:spLocks noGrp="1"/>
          </p:cNvSpPr>
          <p:nvPr>
            <p:ph type="title"/>
          </p:nvPr>
        </p:nvSpPr>
        <p:spPr>
          <a:xfrm>
            <a:off x="838200" y="-104659"/>
            <a:ext cx="10515600" cy="1325563"/>
          </a:xfrm>
        </p:spPr>
        <p:txBody>
          <a:bodyPr>
            <a:normAutofit/>
          </a:bodyPr>
          <a:lstStyle/>
          <a:p>
            <a:r>
              <a:rPr lang="ru-RU" sz="3200" dirty="0">
                <a:solidFill>
                  <a:srgbClr val="FF0000"/>
                </a:solidFill>
              </a:rPr>
              <a:t>С 01.01.2024 </a:t>
            </a:r>
            <a:r>
              <a:rPr lang="ru-RU" sz="3200" dirty="0"/>
              <a:t>– не действует</a:t>
            </a:r>
          </a:p>
        </p:txBody>
      </p:sp>
      <p:sp>
        <p:nvSpPr>
          <p:cNvPr id="3" name="Объект 2">
            <a:extLst>
              <a:ext uri="{FF2B5EF4-FFF2-40B4-BE49-F238E27FC236}">
                <a16:creationId xmlns:a16="http://schemas.microsoft.com/office/drawing/2014/main" id="{F15AA859-85AF-F0C3-D3DC-D26849279355}"/>
              </a:ext>
            </a:extLst>
          </p:cNvPr>
          <p:cNvSpPr>
            <a:spLocks noGrp="1"/>
          </p:cNvSpPr>
          <p:nvPr>
            <p:ph idx="1"/>
          </p:nvPr>
        </p:nvSpPr>
        <p:spPr>
          <a:xfrm>
            <a:off x="771088" y="1120950"/>
            <a:ext cx="10515600" cy="4977846"/>
          </a:xfrm>
        </p:spPr>
        <p:txBody>
          <a:bodyPr>
            <a:normAutofit fontScale="62500" lnSpcReduction="20000"/>
          </a:bodyPr>
          <a:lstStyle/>
          <a:p>
            <a:r>
              <a:rPr lang="ru-RU" b="1" dirty="0">
                <a:solidFill>
                  <a:srgbClr val="FF0000"/>
                </a:solidFill>
              </a:rPr>
              <a:t>Часть 70. </a:t>
            </a:r>
            <a:r>
              <a:rPr lang="ru-RU" dirty="0"/>
              <a:t>Статьи 112. В случаях и порядке, которые установлены Правительством Российской Федерации, в 2021 </a:t>
            </a:r>
            <a:r>
              <a:rPr lang="ru-RU" b="1" dirty="0"/>
              <a:t>- 2023 </a:t>
            </a:r>
            <a:r>
              <a:rPr lang="ru-RU" dirty="0"/>
              <a:t>годах положения пункта 8 части 1 статьи 95 настоящего Федерального закона также применяются к контрактам, которые заключены </a:t>
            </a:r>
            <a:r>
              <a:rPr lang="ru-RU" b="1" dirty="0"/>
              <a:t>на срок менее одного года </a:t>
            </a:r>
            <a:r>
              <a:rPr lang="ru-RU" dirty="0"/>
              <a:t>и предметом которых является выполнение работ по строительству, реконструкции, капитальному ремонту, сносу объекта капитального строительства, проведению работ по сохранению объектов культурного наследия.</a:t>
            </a:r>
          </a:p>
          <a:p>
            <a:endParaRPr lang="ru-RU" dirty="0"/>
          </a:p>
          <a:p>
            <a:r>
              <a:rPr lang="ru-RU" sz="2600" i="1" dirty="0"/>
              <a:t>8) если при исполнении заключенного на срок не менее одного года контракта, предусмотренного частью 16 (при условии, что контракт жизненного цикла предусматривает проектирование, строительство, реконструкцию, капитальный ремонт объекта капитального строительства) и частью 16.1 статьи 34 настоящего Федерального закона, контракта, предметом которого является выполнение работ по строительству, реконструкции, капитальному ремонту, сносу объекта капитального строительства, геологическому изучению недр, проведению работ по сохранению объектов культурного наследия, цена которого составляет или превышает предельный размер (предельные размеры) цены, установленный Правительством Российской Федерации, возникли независящие от сторон контракта обстоятельства, влекущие невозможность его исполнения, в том числе необходимость внесения изменений в проектную документацию. Предусмотренное настоящим пунктом изменение осуществляется при наличии в письменной форме обоснования такого изменения на основании решения Правительства Российской Федерации, высшего исполнительного органа государственной власти субъекта Российской Федерации, местной администрации при осуществлении закупки для федеральных нужд, нужд субъекта Российской Федерации, муниципальных нужд соответственно и при условии, что такое изменение не приведет к увеличению срока исполнения контракта и (или) цены контракта более чем на тридцать процентов. При этом в указанный срок не включается срок получения в соответствии с законодательством Российской Федерации положительного заключения экспертизы проектной документации в случае необходимости внесения в нее изменений;</a:t>
            </a:r>
          </a:p>
        </p:txBody>
      </p:sp>
    </p:spTree>
    <p:extLst>
      <p:ext uri="{BB962C8B-B14F-4D97-AF65-F5344CB8AC3E}">
        <p14:creationId xmlns:p14="http://schemas.microsoft.com/office/powerpoint/2010/main" val="121082385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9AC132-4822-F93B-3326-F707D7DBB62D}"/>
              </a:ext>
            </a:extLst>
          </p:cNvPr>
          <p:cNvSpPr>
            <a:spLocks noGrp="1"/>
          </p:cNvSpPr>
          <p:nvPr>
            <p:ph type="title"/>
          </p:nvPr>
        </p:nvSpPr>
        <p:spPr>
          <a:xfrm>
            <a:off x="838200" y="365126"/>
            <a:ext cx="10515600" cy="1086170"/>
          </a:xfrm>
        </p:spPr>
        <p:txBody>
          <a:bodyPr>
            <a:normAutofit/>
          </a:bodyPr>
          <a:lstStyle/>
          <a:p>
            <a:r>
              <a:rPr lang="ru-RU" sz="3200" dirty="0"/>
              <a:t>Пункт 5.1 применяется до </a:t>
            </a:r>
            <a:r>
              <a:rPr lang="ru-RU" sz="3200" dirty="0">
                <a:solidFill>
                  <a:srgbClr val="FF0000"/>
                </a:solidFill>
              </a:rPr>
              <a:t>8 марта 2024 г. </a:t>
            </a:r>
            <a:br>
              <a:rPr lang="ru-RU" sz="3200" dirty="0">
                <a:solidFill>
                  <a:srgbClr val="FF0000"/>
                </a:solidFill>
              </a:rPr>
            </a:br>
            <a:endParaRPr lang="ru-RU" sz="3200" dirty="0">
              <a:solidFill>
                <a:srgbClr val="FF0000"/>
              </a:solidFill>
            </a:endParaRPr>
          </a:p>
        </p:txBody>
      </p:sp>
      <p:sp>
        <p:nvSpPr>
          <p:cNvPr id="3" name="Объект 2">
            <a:extLst>
              <a:ext uri="{FF2B5EF4-FFF2-40B4-BE49-F238E27FC236}">
                <a16:creationId xmlns:a16="http://schemas.microsoft.com/office/drawing/2014/main" id="{D3310C63-61E6-E580-952B-03CC01C6600C}"/>
              </a:ext>
            </a:extLst>
          </p:cNvPr>
          <p:cNvSpPr>
            <a:spLocks noGrp="1"/>
          </p:cNvSpPr>
          <p:nvPr>
            <p:ph idx="1"/>
          </p:nvPr>
        </p:nvSpPr>
        <p:spPr>
          <a:xfrm>
            <a:off x="838200" y="1305508"/>
            <a:ext cx="10515600" cy="2477927"/>
          </a:xfrm>
        </p:spPr>
        <p:txBody>
          <a:bodyPr>
            <a:normAutofit fontScale="70000" lnSpcReduction="20000"/>
          </a:bodyPr>
          <a:lstStyle/>
          <a:p>
            <a:r>
              <a:rPr lang="ru-RU" dirty="0"/>
              <a:t>5.1) осуществление закупки медицинских изделий и расходных материалов, если такая закупка осуществляется в электронной форме в отношении медицинских изделий и расходных материалов, произведенных единственным на территории Российской Федерации или территориях иностранных государств, не вводивших в отношении Российской Федерации ограничительных мер экономического характера, производителем. При этом годовой объем закупок, которые заказчик вправе осуществить на основании настоящего пункта, не должен превышать в отношении расходных материалов пятьдесят миллионов рублей, а в отношении медицинских изделий - двести пятьдесят миллионов рублей. Осуществленные в соответствии с частью 12 настоящей статьи в электронной форме закупки товара не учитываются в составе годового объема закупок, которые заказчик вправе осуществить на основании настоящего пункта;</a:t>
            </a:r>
          </a:p>
        </p:txBody>
      </p:sp>
    </p:spTree>
    <p:extLst>
      <p:ext uri="{BB962C8B-B14F-4D97-AF65-F5344CB8AC3E}">
        <p14:creationId xmlns:p14="http://schemas.microsoft.com/office/powerpoint/2010/main" val="19359228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0840DC-90F3-C55F-A10B-73F0C3A55D7E}"/>
              </a:ext>
            </a:extLst>
          </p:cNvPr>
          <p:cNvSpPr>
            <a:spLocks noGrp="1"/>
          </p:cNvSpPr>
          <p:nvPr>
            <p:ph type="title"/>
          </p:nvPr>
        </p:nvSpPr>
        <p:spPr/>
        <p:txBody>
          <a:bodyPr>
            <a:normAutofit/>
          </a:bodyPr>
          <a:lstStyle/>
          <a:p>
            <a:r>
              <a:rPr lang="ru-RU" sz="3200" dirty="0"/>
              <a:t>Пункт 5.2 применяется </a:t>
            </a:r>
            <a:r>
              <a:rPr lang="ru-RU" sz="3200" dirty="0">
                <a:solidFill>
                  <a:srgbClr val="FF0000"/>
                </a:solidFill>
              </a:rPr>
              <a:t>до 8 марта 2024 г.</a:t>
            </a:r>
            <a:br>
              <a:rPr lang="ru-RU" sz="3200" dirty="0">
                <a:solidFill>
                  <a:srgbClr val="FF0000"/>
                </a:solidFill>
              </a:rPr>
            </a:br>
            <a:endParaRPr lang="ru-RU" sz="3200" dirty="0">
              <a:solidFill>
                <a:srgbClr val="FF0000"/>
              </a:solidFill>
            </a:endParaRPr>
          </a:p>
        </p:txBody>
      </p:sp>
      <p:sp>
        <p:nvSpPr>
          <p:cNvPr id="3" name="Объект 2">
            <a:extLst>
              <a:ext uri="{FF2B5EF4-FFF2-40B4-BE49-F238E27FC236}">
                <a16:creationId xmlns:a16="http://schemas.microsoft.com/office/drawing/2014/main" id="{84316A72-306F-EE20-049D-AF42B8152F3C}"/>
              </a:ext>
            </a:extLst>
          </p:cNvPr>
          <p:cNvSpPr>
            <a:spLocks noGrp="1"/>
          </p:cNvSpPr>
          <p:nvPr>
            <p:ph idx="1"/>
          </p:nvPr>
        </p:nvSpPr>
        <p:spPr>
          <a:xfrm>
            <a:off x="838200" y="1690688"/>
            <a:ext cx="10515600" cy="3720211"/>
          </a:xfrm>
        </p:spPr>
        <p:txBody>
          <a:bodyPr>
            <a:normAutofit/>
          </a:bodyPr>
          <a:lstStyle/>
          <a:p>
            <a:r>
              <a:rPr lang="ru-RU" sz="2000" dirty="0"/>
              <a:t>5.2) осуществление закупки технических средств реабилитации и услуг Фондом пенсионного и социального страхования Российской Федерации, если такая закупка осуществляется в электронной форме в отношении технических средств реабилитации и услуг, произведенных (оказанных) на территории Российской Федерации или произведенных на территориях иностранных государств, не вводивших в отношении Российской Федерации ограничительных мер экономического характера;</a:t>
            </a:r>
          </a:p>
        </p:txBody>
      </p:sp>
    </p:spTree>
    <p:extLst>
      <p:ext uri="{BB962C8B-B14F-4D97-AF65-F5344CB8AC3E}">
        <p14:creationId xmlns:p14="http://schemas.microsoft.com/office/powerpoint/2010/main" val="37821692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39168E8-A992-7DAA-50A7-D137BD1B70B4}"/>
              </a:ext>
            </a:extLst>
          </p:cNvPr>
          <p:cNvSpPr>
            <a:spLocks noGrp="1"/>
          </p:cNvSpPr>
          <p:nvPr>
            <p:ph type="title"/>
          </p:nvPr>
        </p:nvSpPr>
        <p:spPr/>
        <p:txBody>
          <a:bodyPr>
            <a:normAutofit/>
          </a:bodyPr>
          <a:lstStyle/>
          <a:p>
            <a:r>
              <a:rPr lang="ru-RU" sz="3200" dirty="0"/>
              <a:t>Пункт 28.1 применяется </a:t>
            </a:r>
            <a:r>
              <a:rPr lang="ru-RU" sz="3200" dirty="0">
                <a:solidFill>
                  <a:srgbClr val="FF0000"/>
                </a:solidFill>
              </a:rPr>
              <a:t>до 8 марта 2024 г.</a:t>
            </a:r>
            <a:br>
              <a:rPr lang="ru-RU" sz="3200" dirty="0">
                <a:solidFill>
                  <a:srgbClr val="FF0000"/>
                </a:solidFill>
              </a:rPr>
            </a:br>
            <a:endParaRPr lang="ru-RU" sz="3200" dirty="0">
              <a:solidFill>
                <a:srgbClr val="FF0000"/>
              </a:solidFill>
            </a:endParaRPr>
          </a:p>
        </p:txBody>
      </p:sp>
      <p:sp>
        <p:nvSpPr>
          <p:cNvPr id="3" name="Объект 2">
            <a:extLst>
              <a:ext uri="{FF2B5EF4-FFF2-40B4-BE49-F238E27FC236}">
                <a16:creationId xmlns:a16="http://schemas.microsoft.com/office/drawing/2014/main" id="{52BBBD04-ECC0-7E6E-1281-34AAF1F5BF05}"/>
              </a:ext>
            </a:extLst>
          </p:cNvPr>
          <p:cNvSpPr>
            <a:spLocks noGrp="1"/>
          </p:cNvSpPr>
          <p:nvPr>
            <p:ph idx="1"/>
          </p:nvPr>
        </p:nvSpPr>
        <p:spPr>
          <a:xfrm>
            <a:off x="838200" y="1523621"/>
            <a:ext cx="10515600" cy="2335315"/>
          </a:xfrm>
        </p:spPr>
        <p:txBody>
          <a:bodyPr>
            <a:normAutofit fontScale="70000" lnSpcReduction="20000"/>
          </a:bodyPr>
          <a:lstStyle/>
          <a:p>
            <a:endParaRPr lang="ru-RU" dirty="0"/>
          </a:p>
          <a:p>
            <a:r>
              <a:rPr lang="ru-RU" dirty="0"/>
              <a:t>28.1) заключение контракта на поставку лекарственных препаратов или медицинских изделий, которые не имеют российских аналогов и производство которых осуществляется единственным производителем, происходящим из иностранного государства, не вводившего в отношении Российской Федерации ограничительных мер экономического характера, с поставщиком таких лекарственных препаратов или медицинских изделий, включенным в реестр единственных поставщиков таких лекарственных препаратов и медицинских изделий. Порядок ведения указанного реестра устанавливается Правительством Российской Федерации;</a:t>
            </a:r>
          </a:p>
        </p:txBody>
      </p:sp>
    </p:spTree>
    <p:extLst>
      <p:ext uri="{BB962C8B-B14F-4D97-AF65-F5344CB8AC3E}">
        <p14:creationId xmlns:p14="http://schemas.microsoft.com/office/powerpoint/2010/main" val="335843581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DAF3AC-001E-3B96-6E77-E5F60C35E3CC}"/>
              </a:ext>
            </a:extLst>
          </p:cNvPr>
          <p:cNvSpPr>
            <a:spLocks noGrp="1"/>
          </p:cNvSpPr>
          <p:nvPr>
            <p:ph type="title"/>
          </p:nvPr>
        </p:nvSpPr>
        <p:spPr>
          <a:xfrm>
            <a:off x="838200" y="1036244"/>
            <a:ext cx="10515600" cy="1325563"/>
          </a:xfrm>
        </p:spPr>
        <p:txBody>
          <a:bodyPr>
            <a:normAutofit fontScale="90000"/>
          </a:bodyPr>
          <a:lstStyle/>
          <a:p>
            <a:pPr algn="ctr"/>
            <a:r>
              <a:rPr lang="ru-RU" b="1" dirty="0"/>
              <a:t>Нормы государственных и муниципальных закупок, которые </a:t>
            </a:r>
            <a:r>
              <a:rPr lang="ru-RU" b="1" dirty="0">
                <a:solidFill>
                  <a:srgbClr val="FF0000"/>
                </a:solidFill>
              </a:rPr>
              <a:t>не заработают </a:t>
            </a:r>
            <a:r>
              <a:rPr lang="ru-RU" b="1" dirty="0"/>
              <a:t>в 2024 году по причине изменения сроков</a:t>
            </a:r>
          </a:p>
        </p:txBody>
      </p:sp>
    </p:spTree>
    <p:extLst>
      <p:ext uri="{BB962C8B-B14F-4D97-AF65-F5344CB8AC3E}">
        <p14:creationId xmlns:p14="http://schemas.microsoft.com/office/powerpoint/2010/main" val="161149126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09577F-7082-B459-7F6D-2E511BC8B450}"/>
              </a:ext>
            </a:extLst>
          </p:cNvPr>
          <p:cNvSpPr>
            <a:spLocks noGrp="1"/>
          </p:cNvSpPr>
          <p:nvPr>
            <p:ph type="title"/>
          </p:nvPr>
        </p:nvSpPr>
        <p:spPr>
          <a:xfrm>
            <a:off x="838200" y="0"/>
            <a:ext cx="10515600" cy="315912"/>
          </a:xfrm>
        </p:spPr>
        <p:txBody>
          <a:bodyPr>
            <a:noAutofit/>
          </a:bodyPr>
          <a:lstStyle/>
          <a:p>
            <a:r>
              <a:rPr lang="ru-RU" sz="2400" b="1" dirty="0">
                <a:solidFill>
                  <a:srgbClr val="FF0000"/>
                </a:solidFill>
              </a:rPr>
              <a:t>Изменения по срокам действия / вступления в силу норм 44-ФЗ</a:t>
            </a:r>
          </a:p>
        </p:txBody>
      </p:sp>
      <p:graphicFrame>
        <p:nvGraphicFramePr>
          <p:cNvPr id="4" name="Таблица 4">
            <a:extLst>
              <a:ext uri="{FF2B5EF4-FFF2-40B4-BE49-F238E27FC236}">
                <a16:creationId xmlns:a16="http://schemas.microsoft.com/office/drawing/2014/main" id="{993C1DAF-F958-DC8A-C74C-D43E596D776B}"/>
              </a:ext>
            </a:extLst>
          </p:cNvPr>
          <p:cNvGraphicFramePr>
            <a:graphicFrameLocks noGrp="1"/>
          </p:cNvGraphicFramePr>
          <p:nvPr>
            <p:ph idx="1"/>
          </p:nvPr>
        </p:nvGraphicFramePr>
        <p:xfrm>
          <a:off x="219466" y="315912"/>
          <a:ext cx="11618844" cy="6278880"/>
        </p:xfrm>
        <a:graphic>
          <a:graphicData uri="http://schemas.openxmlformats.org/drawingml/2006/table">
            <a:tbl>
              <a:tblPr firstRow="1" bandRow="1">
                <a:tableStyleId>{7DF18680-E054-41AD-8BC1-D1AEF772440D}</a:tableStyleId>
              </a:tblPr>
              <a:tblGrid>
                <a:gridCol w="6114222">
                  <a:extLst>
                    <a:ext uri="{9D8B030D-6E8A-4147-A177-3AD203B41FA5}">
                      <a16:colId xmlns:a16="http://schemas.microsoft.com/office/drawing/2014/main" val="901123478"/>
                    </a:ext>
                  </a:extLst>
                </a:gridCol>
                <a:gridCol w="1828800">
                  <a:extLst>
                    <a:ext uri="{9D8B030D-6E8A-4147-A177-3AD203B41FA5}">
                      <a16:colId xmlns:a16="http://schemas.microsoft.com/office/drawing/2014/main" val="1397550832"/>
                    </a:ext>
                  </a:extLst>
                </a:gridCol>
                <a:gridCol w="1967948">
                  <a:extLst>
                    <a:ext uri="{9D8B030D-6E8A-4147-A177-3AD203B41FA5}">
                      <a16:colId xmlns:a16="http://schemas.microsoft.com/office/drawing/2014/main" val="822538492"/>
                    </a:ext>
                  </a:extLst>
                </a:gridCol>
                <a:gridCol w="1707874">
                  <a:extLst>
                    <a:ext uri="{9D8B030D-6E8A-4147-A177-3AD203B41FA5}">
                      <a16:colId xmlns:a16="http://schemas.microsoft.com/office/drawing/2014/main" val="1921867013"/>
                    </a:ext>
                  </a:extLst>
                </a:gridCol>
              </a:tblGrid>
              <a:tr h="370840">
                <a:tc>
                  <a:txBody>
                    <a:bodyPr/>
                    <a:lstStyle/>
                    <a:p>
                      <a:r>
                        <a:rPr lang="ru-RU" dirty="0"/>
                        <a:t>Состав нормы (пункт, часть, статья) </a:t>
                      </a:r>
                    </a:p>
                  </a:txBody>
                  <a:tcPr/>
                </a:tc>
                <a:tc>
                  <a:txBody>
                    <a:bodyPr/>
                    <a:lstStyle/>
                    <a:p>
                      <a:r>
                        <a:rPr lang="ru-RU" dirty="0"/>
                        <a:t>Суть нормы</a:t>
                      </a:r>
                    </a:p>
                  </a:txBody>
                  <a:tcPr/>
                </a:tc>
                <a:tc>
                  <a:txBody>
                    <a:bodyPr/>
                    <a:lstStyle/>
                    <a:p>
                      <a:r>
                        <a:rPr lang="ru-RU" dirty="0"/>
                        <a:t>Первоначальные сроки (НПА)</a:t>
                      </a:r>
                    </a:p>
                  </a:txBody>
                  <a:tcPr/>
                </a:tc>
                <a:tc>
                  <a:txBody>
                    <a:bodyPr/>
                    <a:lstStyle/>
                    <a:p>
                      <a:r>
                        <a:rPr lang="ru-RU" dirty="0"/>
                        <a:t>Изменившиеся сроки (НПА)</a:t>
                      </a:r>
                    </a:p>
                  </a:txBody>
                  <a:tcPr/>
                </a:tc>
                <a:extLst>
                  <a:ext uri="{0D108BD9-81ED-4DB2-BD59-A6C34878D82A}">
                    <a16:rowId xmlns:a16="http://schemas.microsoft.com/office/drawing/2014/main" val="2277871366"/>
                  </a:ext>
                </a:extLst>
              </a:tr>
              <a:tr h="370840">
                <a:tc>
                  <a:txBody>
                    <a:bodyPr/>
                    <a:lstStyle/>
                    <a:p>
                      <a:r>
                        <a:rPr lang="ru-RU" sz="1400" dirty="0"/>
                        <a:t>Статья 93 часть 14. В случаях, предусмотренных пунктами 1, 10, 13 - 21, 26, 28, 30, 33, 35 - 37, 40, 41, 46 (за исключением контрактов, заключаемых с физическими лицами), 47, 48, 52, 56 и 60 части 1 настоящей статьи, </a:t>
                      </a:r>
                      <a:r>
                        <a:rPr lang="ru-RU" sz="1400" b="1" dirty="0"/>
                        <a:t>допускается заключение контракта с использованием единой информационной системы </a:t>
                      </a:r>
                      <a:r>
                        <a:rPr lang="ru-RU" sz="1400" dirty="0"/>
                        <a:t>в порядке, установленном пунктом 3 части 5 настоящей статьи.</a:t>
                      </a:r>
                    </a:p>
                    <a:p>
                      <a:r>
                        <a:rPr lang="ru-RU" sz="1400" dirty="0"/>
                        <a:t>В случаях, предусмотренных пунктами 2 (за исключением случая, если в предусмотренных пунктом 2 части 1 настоящей статьи указе или распоряжении Президента Российской Федерации, постановлении или распоряжении Правительства Российской Федерации установлено условие о заключении контракта без использования единой информационной системы), 6, 6.1, 11, 12, 28.1, 54 и 55 части 1 настоящей статьи, </a:t>
                      </a:r>
                      <a:r>
                        <a:rPr lang="ru-RU" sz="1400" b="1" dirty="0"/>
                        <a:t>заключение контракта осуществляется в порядке, установленном пунктом 3 части 5 настоящей статьи. </a:t>
                      </a:r>
                    </a:p>
                    <a:p>
                      <a:r>
                        <a:rPr lang="ru-RU" sz="1400" dirty="0"/>
                        <a:t>При заключении в соответствии с настоящей частью контракта в порядке, установленном пунктом 3 части 5 настоящей статьи, заказчик вправе осуществлять предусмотренное пунктом 1 части 2 статьи 51 настоящего Федерального закона формирование содержащихся в проекте контракта информации и документов без использования единой информационной системы, за исключением формирования цены контракта и идентификационного кода закупки. При включении информации и документов о контракте, заключенном в порядке, установленном пунктом 3 части 5 настоящей статьи, в реестр контрактов, заключенных заказчиками, и при исполнении такого контракта применяются положения настоящего Федерального закона, касающиеся контракта, заключенного по результатам проведения электронной процедуры.</a:t>
                      </a:r>
                    </a:p>
                  </a:txBody>
                  <a:tcPr/>
                </a:tc>
                <a:tc>
                  <a:txBody>
                    <a:bodyPr/>
                    <a:lstStyle/>
                    <a:p>
                      <a:r>
                        <a:rPr lang="ru-RU" sz="1400" dirty="0"/>
                        <a:t>Определение случаев закупки у единственного поставщика (подрядчика, исполнителя) с допустимым использованием ЕИС), с обязательным использованием ЕИС.</a:t>
                      </a:r>
                    </a:p>
                    <a:p>
                      <a:endParaRPr lang="ru-RU" sz="1400" dirty="0"/>
                    </a:p>
                    <a:p>
                      <a:r>
                        <a:rPr lang="ru-RU" sz="1400" dirty="0"/>
                        <a:t>В соответствии с п.3. ч. 5 – заключение контракта с единственным поставщиком при несостоявшейся конкурентной закупке (1 подал, 1 допущен + никто не подал, всех сняли, все уклонились, заказчик отказался)</a:t>
                      </a:r>
                    </a:p>
                  </a:txBody>
                  <a:tcPr/>
                </a:tc>
                <a:tc>
                  <a:txBody>
                    <a:bodyPr/>
                    <a:lstStyle/>
                    <a:p>
                      <a:r>
                        <a:rPr lang="ru-RU" sz="1400" dirty="0"/>
                        <a:t>В принятой редакции 360-ФЗ срок был установлен с 01.04.2023, редакцией 104-ФЗ от 16.04.2022 срок был перенесен с 01.07.2023 и изменен текст нормы.</a:t>
                      </a:r>
                    </a:p>
                    <a:p>
                      <a:r>
                        <a:rPr lang="ru-RU" sz="1400" dirty="0"/>
                        <a:t>Редакцией 420-ФЗ от 04.11.2022 срок был перенесен на 01.07.2024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b="1" dirty="0"/>
                        <a:t>С 01.01.2025</a:t>
                      </a:r>
                      <a:br>
                        <a:rPr lang="ru-RU" sz="1400" b="1" dirty="0"/>
                      </a:br>
                      <a:r>
                        <a:rPr lang="ru-RU" sz="1400" dirty="0"/>
                        <a:t>(624-ФЗ от 25.12.2023)</a:t>
                      </a:r>
                    </a:p>
                    <a:p>
                      <a:r>
                        <a:rPr lang="ru-RU" sz="1400" b="0" dirty="0"/>
                        <a:t> + изменение текста нормы (444-ФЗ от 04.08.2023)</a:t>
                      </a:r>
                    </a:p>
                  </a:txBody>
                  <a:tcPr/>
                </a:tc>
                <a:extLst>
                  <a:ext uri="{0D108BD9-81ED-4DB2-BD59-A6C34878D82A}">
                    <a16:rowId xmlns:a16="http://schemas.microsoft.com/office/drawing/2014/main" val="3783901007"/>
                  </a:ext>
                </a:extLst>
              </a:tr>
            </a:tbl>
          </a:graphicData>
        </a:graphic>
      </p:graphicFrame>
    </p:spTree>
    <p:extLst>
      <p:ext uri="{BB962C8B-B14F-4D97-AF65-F5344CB8AC3E}">
        <p14:creationId xmlns:p14="http://schemas.microsoft.com/office/powerpoint/2010/main" val="358130889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09577F-7082-B459-7F6D-2E511BC8B450}"/>
              </a:ext>
            </a:extLst>
          </p:cNvPr>
          <p:cNvSpPr>
            <a:spLocks noGrp="1"/>
          </p:cNvSpPr>
          <p:nvPr>
            <p:ph type="title"/>
          </p:nvPr>
        </p:nvSpPr>
        <p:spPr>
          <a:xfrm>
            <a:off x="838200" y="106708"/>
            <a:ext cx="10515600" cy="315912"/>
          </a:xfrm>
        </p:spPr>
        <p:txBody>
          <a:bodyPr>
            <a:noAutofit/>
          </a:bodyPr>
          <a:lstStyle/>
          <a:p>
            <a:r>
              <a:rPr lang="ru-RU" sz="2400" b="1" dirty="0">
                <a:solidFill>
                  <a:srgbClr val="FF0000"/>
                </a:solidFill>
              </a:rPr>
              <a:t>Изменения по срокам действия / вступления в силу норм 44-ФЗ</a:t>
            </a:r>
          </a:p>
        </p:txBody>
      </p:sp>
      <p:graphicFrame>
        <p:nvGraphicFramePr>
          <p:cNvPr id="4" name="Таблица 4">
            <a:extLst>
              <a:ext uri="{FF2B5EF4-FFF2-40B4-BE49-F238E27FC236}">
                <a16:creationId xmlns:a16="http://schemas.microsoft.com/office/drawing/2014/main" id="{993C1DAF-F958-DC8A-C74C-D43E596D776B}"/>
              </a:ext>
            </a:extLst>
          </p:cNvPr>
          <p:cNvGraphicFramePr>
            <a:graphicFrameLocks noGrp="1"/>
          </p:cNvGraphicFramePr>
          <p:nvPr>
            <p:ph idx="1"/>
            <p:extLst>
              <p:ext uri="{D42A27DB-BD31-4B8C-83A1-F6EECF244321}">
                <p14:modId xmlns:p14="http://schemas.microsoft.com/office/powerpoint/2010/main" val="1388612100"/>
              </p:ext>
            </p:extLst>
          </p:nvPr>
        </p:nvGraphicFramePr>
        <p:xfrm>
          <a:off x="286578" y="589721"/>
          <a:ext cx="11618844" cy="3901440"/>
        </p:xfrm>
        <a:graphic>
          <a:graphicData uri="http://schemas.openxmlformats.org/drawingml/2006/table">
            <a:tbl>
              <a:tblPr firstRow="1" bandRow="1">
                <a:tableStyleId>{7DF18680-E054-41AD-8BC1-D1AEF772440D}</a:tableStyleId>
              </a:tblPr>
              <a:tblGrid>
                <a:gridCol w="6263309">
                  <a:extLst>
                    <a:ext uri="{9D8B030D-6E8A-4147-A177-3AD203B41FA5}">
                      <a16:colId xmlns:a16="http://schemas.microsoft.com/office/drawing/2014/main" val="901123478"/>
                    </a:ext>
                  </a:extLst>
                </a:gridCol>
                <a:gridCol w="1689652">
                  <a:extLst>
                    <a:ext uri="{9D8B030D-6E8A-4147-A177-3AD203B41FA5}">
                      <a16:colId xmlns:a16="http://schemas.microsoft.com/office/drawing/2014/main" val="2615863254"/>
                    </a:ext>
                  </a:extLst>
                </a:gridCol>
                <a:gridCol w="1938131">
                  <a:extLst>
                    <a:ext uri="{9D8B030D-6E8A-4147-A177-3AD203B41FA5}">
                      <a16:colId xmlns:a16="http://schemas.microsoft.com/office/drawing/2014/main" val="822538492"/>
                    </a:ext>
                  </a:extLst>
                </a:gridCol>
                <a:gridCol w="1727752">
                  <a:extLst>
                    <a:ext uri="{9D8B030D-6E8A-4147-A177-3AD203B41FA5}">
                      <a16:colId xmlns:a16="http://schemas.microsoft.com/office/drawing/2014/main" val="1921867013"/>
                    </a:ext>
                  </a:extLst>
                </a:gridCol>
              </a:tblGrid>
              <a:tr h="370840">
                <a:tc>
                  <a:txBody>
                    <a:bodyPr/>
                    <a:lstStyle/>
                    <a:p>
                      <a:r>
                        <a:rPr lang="ru-RU" dirty="0"/>
                        <a:t>Состав нормы (пункт, часть, статья)</a:t>
                      </a:r>
                    </a:p>
                  </a:txBody>
                  <a:tcPr/>
                </a:tc>
                <a:tc>
                  <a:txBody>
                    <a:bodyPr/>
                    <a:lstStyle/>
                    <a:p>
                      <a:r>
                        <a:rPr lang="ru-RU" dirty="0"/>
                        <a:t>Суть нормы</a:t>
                      </a:r>
                    </a:p>
                  </a:txBody>
                  <a:tcPr/>
                </a:tc>
                <a:tc>
                  <a:txBody>
                    <a:bodyPr/>
                    <a:lstStyle/>
                    <a:p>
                      <a:r>
                        <a:rPr lang="ru-RU" dirty="0"/>
                        <a:t>Первоначальные сроки (НПА)</a:t>
                      </a:r>
                    </a:p>
                  </a:txBody>
                  <a:tcPr/>
                </a:tc>
                <a:tc>
                  <a:txBody>
                    <a:bodyPr/>
                    <a:lstStyle/>
                    <a:p>
                      <a:r>
                        <a:rPr lang="ru-RU" dirty="0"/>
                        <a:t>Изменившиеся сроки (НПА)</a:t>
                      </a:r>
                    </a:p>
                  </a:txBody>
                  <a:tcPr/>
                </a:tc>
                <a:extLst>
                  <a:ext uri="{0D108BD9-81ED-4DB2-BD59-A6C34878D82A}">
                    <a16:rowId xmlns:a16="http://schemas.microsoft.com/office/drawing/2014/main" val="227787136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600" b="0" i="0" u="none" strike="noStrike" kern="1200" cap="none" spc="0" normalizeH="0" baseline="0" noProof="0" dirty="0">
                          <a:ln>
                            <a:noFill/>
                          </a:ln>
                          <a:solidFill>
                            <a:prstClr val="black"/>
                          </a:solidFill>
                          <a:effectLst/>
                          <a:uLnTx/>
                          <a:uFillTx/>
                          <a:latin typeface="+mn-lt"/>
                          <a:ea typeface="+mn-ea"/>
                          <a:cs typeface="+mn-cs"/>
                        </a:rPr>
                        <a:t>4. Если в случаях, предусмотренных частью 8 статьи 52, частью 4 статьи 77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(в редакции настоящего Федерального закона), заказчик осуществляет закупку у единственного поставщика (подрядчика, исполнителя) в соответствии с пунктами 24 и 25 части 1 статьи 93 настоящего Федерального закона (в редакции настоящего Федерального закона), </a:t>
                      </a:r>
                      <a:r>
                        <a:rPr kumimoji="0" lang="ru-RU" sz="1600" b="1" i="0" u="none" strike="noStrike" kern="1200" cap="none" spc="0" normalizeH="0" baseline="0" noProof="0" dirty="0">
                          <a:ln>
                            <a:noFill/>
                          </a:ln>
                          <a:solidFill>
                            <a:prstClr val="black"/>
                          </a:solidFill>
                          <a:effectLst/>
                          <a:uLnTx/>
                          <a:uFillTx/>
                          <a:latin typeface="+mn-lt"/>
                          <a:ea typeface="+mn-ea"/>
                          <a:cs typeface="+mn-cs"/>
                        </a:rPr>
                        <a:t>до </a:t>
                      </a:r>
                      <a:r>
                        <a:rPr kumimoji="0" lang="ru-RU" sz="1600" b="1" i="0" u="none" strike="sngStrike" kern="1200" cap="none" spc="0" normalizeH="0" baseline="0" noProof="0" dirty="0">
                          <a:ln>
                            <a:noFill/>
                          </a:ln>
                          <a:solidFill>
                            <a:prstClr val="black"/>
                          </a:solidFill>
                          <a:effectLst/>
                          <a:uLnTx/>
                          <a:uFillTx/>
                          <a:latin typeface="+mn-lt"/>
                          <a:ea typeface="+mn-ea"/>
                          <a:cs typeface="+mn-cs"/>
                        </a:rPr>
                        <a:t>1 июля 2024 года </a:t>
                      </a:r>
                      <a:r>
                        <a:rPr kumimoji="0" lang="ru-RU" sz="1600" b="1" i="0" u="none" strike="noStrike" kern="1200" cap="none" spc="0" normalizeH="0" baseline="0" noProof="0" dirty="0">
                          <a:ln>
                            <a:noFill/>
                          </a:ln>
                          <a:solidFill>
                            <a:prstClr val="black"/>
                          </a:solidFill>
                          <a:effectLst/>
                          <a:uLnTx/>
                          <a:uFillTx/>
                          <a:latin typeface="+mn-lt"/>
                          <a:ea typeface="+mn-ea"/>
                          <a:cs typeface="+mn-cs"/>
                        </a:rPr>
                        <a:t> 01 января 2025 года </a:t>
                      </a:r>
                      <a:r>
                        <a:rPr kumimoji="0" lang="ru-RU" sz="1600" b="0" i="0" u="none" strike="noStrike" kern="1200" cap="none" spc="0" normalizeH="0" baseline="0" noProof="0" dirty="0">
                          <a:ln>
                            <a:noFill/>
                          </a:ln>
                          <a:solidFill>
                            <a:prstClr val="black"/>
                          </a:solidFill>
                          <a:effectLst/>
                          <a:uLnTx/>
                          <a:uFillTx/>
                          <a:latin typeface="+mn-lt"/>
                          <a:ea typeface="+mn-ea"/>
                          <a:cs typeface="+mn-cs"/>
                        </a:rPr>
                        <a:t>контракт с участником закупки заключается </a:t>
                      </a:r>
                      <a:r>
                        <a:rPr kumimoji="0" lang="ru-RU" sz="1600" b="1" i="0" u="none" strike="noStrike" kern="1200" cap="none" spc="0" normalizeH="0" baseline="0" noProof="0" dirty="0">
                          <a:ln>
                            <a:noFill/>
                          </a:ln>
                          <a:solidFill>
                            <a:prstClr val="black"/>
                          </a:solidFill>
                          <a:effectLst/>
                          <a:uLnTx/>
                          <a:uFillTx/>
                          <a:latin typeface="+mn-lt"/>
                          <a:ea typeface="+mn-ea"/>
                          <a:cs typeface="+mn-cs"/>
                        </a:rPr>
                        <a:t>без использования единой информационной системы в сфере закупок, электронной площадки, специализированной электронной площадки</a:t>
                      </a:r>
                      <a:r>
                        <a:rPr kumimoji="0" lang="ru-RU" sz="1600" b="0" i="0" u="none" strike="noStrike" kern="1200" cap="none" spc="0" normalizeH="0" baseline="0" noProof="0" dirty="0">
                          <a:ln>
                            <a:noFill/>
                          </a:ln>
                          <a:solidFill>
                            <a:prstClr val="black"/>
                          </a:solidFill>
                          <a:effectLst/>
                          <a:uLnTx/>
                          <a:uFillTx/>
                          <a:latin typeface="+mn-lt"/>
                          <a:ea typeface="+mn-ea"/>
                          <a:cs typeface="+mn-cs"/>
                        </a:rPr>
                        <a:t>. (ч. 4. ст. 8 360-ФЗ)</a:t>
                      </a:r>
                    </a:p>
                  </a:txBody>
                  <a:tcPr/>
                </a:tc>
                <a:tc>
                  <a:txBody>
                    <a:bodyPr/>
                    <a:lstStyle/>
                    <a:p>
                      <a:r>
                        <a:rPr lang="ru-RU" sz="1600" dirty="0"/>
                        <a:t>Заключение контракта по результатам несостоявшейся конкурентной закупки (никто не подал, всех сняли все уклонисты, заказчик отказался)</a:t>
                      </a:r>
                    </a:p>
                  </a:txBody>
                  <a:tcPr/>
                </a:tc>
                <a:tc>
                  <a:txBody>
                    <a:bodyPr/>
                    <a:lstStyle/>
                    <a:p>
                      <a:r>
                        <a:rPr lang="ru-RU" sz="1600" dirty="0"/>
                        <a:t>В принятой редакции 360-ФЗ срок был установлен до 01.04.2023, редакцией 104-ФЗ от 16.04.2022 срок был перенесен до 01.07.2023;</a:t>
                      </a:r>
                    </a:p>
                    <a:p>
                      <a:r>
                        <a:rPr lang="ru-RU" sz="1600" dirty="0"/>
                        <a:t>Редакцией 420-ФЗ от 04.11.2022 срок был перенесен до 01.07.2024</a:t>
                      </a:r>
                    </a:p>
                  </a:txBody>
                  <a:tcPr/>
                </a:tc>
                <a:tc>
                  <a:txBody>
                    <a:bodyPr/>
                    <a:lstStyle/>
                    <a:p>
                      <a:r>
                        <a:rPr lang="ru-RU" sz="1600" b="1" dirty="0"/>
                        <a:t>До 01.01.2025 </a:t>
                      </a:r>
                    </a:p>
                    <a:p>
                      <a:r>
                        <a:rPr lang="ru-RU" sz="1600" dirty="0"/>
                        <a:t>(624-ФЗ от 25.12.2023)</a:t>
                      </a:r>
                    </a:p>
                  </a:txBody>
                  <a:tcPr/>
                </a:tc>
                <a:extLst>
                  <a:ext uri="{0D108BD9-81ED-4DB2-BD59-A6C34878D82A}">
                    <a16:rowId xmlns:a16="http://schemas.microsoft.com/office/drawing/2014/main" val="1153544489"/>
                  </a:ext>
                </a:extLst>
              </a:tr>
            </a:tbl>
          </a:graphicData>
        </a:graphic>
      </p:graphicFrame>
      <p:pic>
        <p:nvPicPr>
          <p:cNvPr id="3" name="Рисунок 2">
            <a:extLst>
              <a:ext uri="{FF2B5EF4-FFF2-40B4-BE49-F238E27FC236}">
                <a16:creationId xmlns:a16="http://schemas.microsoft.com/office/drawing/2014/main" id="{BE8F1806-3D11-2668-7EAF-449230718470}"/>
              </a:ext>
            </a:extLst>
          </p:cNvPr>
          <p:cNvPicPr>
            <a:picLocks noChangeAspect="1"/>
          </p:cNvPicPr>
          <p:nvPr/>
        </p:nvPicPr>
        <p:blipFill>
          <a:blip r:embed="rId2"/>
          <a:stretch>
            <a:fillRect/>
          </a:stretch>
        </p:blipFill>
        <p:spPr>
          <a:xfrm>
            <a:off x="7144033" y="4658262"/>
            <a:ext cx="4761389" cy="2139881"/>
          </a:xfrm>
          <a:prstGeom prst="rect">
            <a:avLst/>
          </a:prstGeom>
        </p:spPr>
      </p:pic>
    </p:spTree>
    <p:extLst>
      <p:ext uri="{BB962C8B-B14F-4D97-AF65-F5344CB8AC3E}">
        <p14:creationId xmlns:p14="http://schemas.microsoft.com/office/powerpoint/2010/main" val="11447401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2F996C-72F5-517A-D832-566AAC9525C6}"/>
              </a:ext>
            </a:extLst>
          </p:cNvPr>
          <p:cNvSpPr>
            <a:spLocks noGrp="1"/>
          </p:cNvSpPr>
          <p:nvPr>
            <p:ph type="title"/>
          </p:nvPr>
        </p:nvSpPr>
        <p:spPr>
          <a:xfrm>
            <a:off x="838200" y="46037"/>
            <a:ext cx="10515600" cy="1325563"/>
          </a:xfrm>
        </p:spPr>
        <p:txBody>
          <a:bodyPr/>
          <a:lstStyle/>
          <a:p>
            <a:r>
              <a:rPr lang="ru-RU" sz="3200" b="1" dirty="0"/>
              <a:t>Статья 93 </a:t>
            </a:r>
            <a:r>
              <a:rPr lang="ru-RU" sz="1800" b="1" i="1" dirty="0">
                <a:solidFill>
                  <a:schemeClr val="accent6">
                    <a:lumMod val="75000"/>
                  </a:schemeClr>
                </a:solidFill>
              </a:rPr>
              <a:t>(в ред. Федерального закона от 25 декабря 2023 г. N 624-ФЗ – с 25.03.2024)</a:t>
            </a:r>
          </a:p>
        </p:txBody>
      </p:sp>
      <p:sp>
        <p:nvSpPr>
          <p:cNvPr id="3" name="Объект 2">
            <a:extLst>
              <a:ext uri="{FF2B5EF4-FFF2-40B4-BE49-F238E27FC236}">
                <a16:creationId xmlns:a16="http://schemas.microsoft.com/office/drawing/2014/main" id="{1AA8F218-E401-488A-DB40-BF62497D0F8D}"/>
              </a:ext>
            </a:extLst>
          </p:cNvPr>
          <p:cNvSpPr>
            <a:spLocks noGrp="1"/>
          </p:cNvSpPr>
          <p:nvPr>
            <p:ph idx="1"/>
          </p:nvPr>
        </p:nvSpPr>
        <p:spPr>
          <a:xfrm>
            <a:off x="838200" y="1297119"/>
            <a:ext cx="10515600" cy="3660775"/>
          </a:xfrm>
        </p:spPr>
        <p:txBody>
          <a:bodyPr>
            <a:normAutofit/>
          </a:bodyPr>
          <a:lstStyle/>
          <a:p>
            <a:pPr marL="0" indent="0">
              <a:buNone/>
            </a:pPr>
            <a:r>
              <a:rPr lang="ru-RU" sz="2000" dirty="0"/>
              <a:t>35) заключение организациями, осуществляющими образовательную деятельность и признанными в соответствии с законодательством об образовании федеральными или региональными инновационными площадками, контрактов на поставки оборудования (в том числе его техническую эксплуатацию), </a:t>
            </a:r>
            <a:r>
              <a:rPr lang="ru-RU" sz="2000" strike="sngStrike" dirty="0"/>
              <a:t>программного обеспечения, </a:t>
            </a:r>
            <a:r>
              <a:rPr lang="ru-RU" sz="2000" dirty="0">
                <a:solidFill>
                  <a:srgbClr val="FF0000"/>
                </a:solidFill>
              </a:rPr>
              <a:t>программы для электронной вычислительной машины</a:t>
            </a:r>
            <a:r>
              <a:rPr lang="ru-RU" sz="2000" dirty="0"/>
              <a:t> необходимых для внедрения научно-технических результатов и результатов интеллектуальной деятельности, с обладателем исключительных прав на такие оборудование и </a:t>
            </a:r>
            <a:r>
              <a:rPr lang="ru-RU" sz="2000" strike="sngStrike" dirty="0"/>
              <a:t>программное обеспечение </a:t>
            </a:r>
            <a:r>
              <a:rPr lang="ru-RU" sz="2000" dirty="0">
                <a:solidFill>
                  <a:srgbClr val="FF0000"/>
                </a:solidFill>
              </a:rPr>
              <a:t>программу для электронной вычислительной машины</a:t>
            </a:r>
            <a:r>
              <a:rPr lang="ru-RU" sz="2000" dirty="0"/>
              <a:t> за счет средств, выделенных на развитие инновационной инфраструктуры в системе образования;</a:t>
            </a:r>
          </a:p>
        </p:txBody>
      </p:sp>
    </p:spTree>
    <p:extLst>
      <p:ext uri="{BB962C8B-B14F-4D97-AF65-F5344CB8AC3E}">
        <p14:creationId xmlns:p14="http://schemas.microsoft.com/office/powerpoint/2010/main" val="158951693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09577F-7082-B459-7F6D-2E511BC8B450}"/>
              </a:ext>
            </a:extLst>
          </p:cNvPr>
          <p:cNvSpPr>
            <a:spLocks noGrp="1"/>
          </p:cNvSpPr>
          <p:nvPr>
            <p:ph type="title"/>
          </p:nvPr>
        </p:nvSpPr>
        <p:spPr>
          <a:xfrm>
            <a:off x="838200" y="0"/>
            <a:ext cx="10515600" cy="315912"/>
          </a:xfrm>
        </p:spPr>
        <p:txBody>
          <a:bodyPr>
            <a:noAutofit/>
          </a:bodyPr>
          <a:lstStyle/>
          <a:p>
            <a:r>
              <a:rPr lang="ru-RU" sz="2400" b="1" dirty="0">
                <a:solidFill>
                  <a:srgbClr val="FF0000"/>
                </a:solidFill>
              </a:rPr>
              <a:t>Изменения по срокам действия / вступления в силу норм 44-ФЗ</a:t>
            </a:r>
          </a:p>
        </p:txBody>
      </p:sp>
      <p:graphicFrame>
        <p:nvGraphicFramePr>
          <p:cNvPr id="4" name="Таблица 4">
            <a:extLst>
              <a:ext uri="{FF2B5EF4-FFF2-40B4-BE49-F238E27FC236}">
                <a16:creationId xmlns:a16="http://schemas.microsoft.com/office/drawing/2014/main" id="{993C1DAF-F958-DC8A-C74C-D43E596D776B}"/>
              </a:ext>
            </a:extLst>
          </p:cNvPr>
          <p:cNvGraphicFramePr>
            <a:graphicFrameLocks noGrp="1"/>
          </p:cNvGraphicFramePr>
          <p:nvPr>
            <p:ph idx="1"/>
          </p:nvPr>
        </p:nvGraphicFramePr>
        <p:xfrm>
          <a:off x="242681" y="315912"/>
          <a:ext cx="11706638" cy="6035040"/>
        </p:xfrm>
        <a:graphic>
          <a:graphicData uri="http://schemas.openxmlformats.org/drawingml/2006/table">
            <a:tbl>
              <a:tblPr firstRow="1" bandRow="1">
                <a:tableStyleId>{7DF18680-E054-41AD-8BC1-D1AEF772440D}</a:tableStyleId>
              </a:tblPr>
              <a:tblGrid>
                <a:gridCol w="5750615">
                  <a:extLst>
                    <a:ext uri="{9D8B030D-6E8A-4147-A177-3AD203B41FA5}">
                      <a16:colId xmlns:a16="http://schemas.microsoft.com/office/drawing/2014/main" val="901123478"/>
                    </a:ext>
                  </a:extLst>
                </a:gridCol>
                <a:gridCol w="2111237">
                  <a:extLst>
                    <a:ext uri="{9D8B030D-6E8A-4147-A177-3AD203B41FA5}">
                      <a16:colId xmlns:a16="http://schemas.microsoft.com/office/drawing/2014/main" val="2615863254"/>
                    </a:ext>
                  </a:extLst>
                </a:gridCol>
                <a:gridCol w="2103979">
                  <a:extLst>
                    <a:ext uri="{9D8B030D-6E8A-4147-A177-3AD203B41FA5}">
                      <a16:colId xmlns:a16="http://schemas.microsoft.com/office/drawing/2014/main" val="822538492"/>
                    </a:ext>
                  </a:extLst>
                </a:gridCol>
                <a:gridCol w="1740807">
                  <a:extLst>
                    <a:ext uri="{9D8B030D-6E8A-4147-A177-3AD203B41FA5}">
                      <a16:colId xmlns:a16="http://schemas.microsoft.com/office/drawing/2014/main" val="1921867013"/>
                    </a:ext>
                  </a:extLst>
                </a:gridCol>
              </a:tblGrid>
              <a:tr h="370840">
                <a:tc>
                  <a:txBody>
                    <a:bodyPr/>
                    <a:lstStyle/>
                    <a:p>
                      <a:r>
                        <a:rPr lang="ru-RU" dirty="0"/>
                        <a:t>Состав нормы (пункт, часть, статья)</a:t>
                      </a:r>
                    </a:p>
                  </a:txBody>
                  <a:tcPr/>
                </a:tc>
                <a:tc>
                  <a:txBody>
                    <a:bodyPr/>
                    <a:lstStyle/>
                    <a:p>
                      <a:r>
                        <a:rPr lang="ru-RU" dirty="0"/>
                        <a:t>Суть нормы</a:t>
                      </a:r>
                    </a:p>
                  </a:txBody>
                  <a:tcPr/>
                </a:tc>
                <a:tc>
                  <a:txBody>
                    <a:bodyPr/>
                    <a:lstStyle/>
                    <a:p>
                      <a:r>
                        <a:rPr lang="ru-RU" dirty="0"/>
                        <a:t>Первоначальные сроки (НПА)</a:t>
                      </a:r>
                    </a:p>
                  </a:txBody>
                  <a:tcPr/>
                </a:tc>
                <a:tc>
                  <a:txBody>
                    <a:bodyPr/>
                    <a:lstStyle/>
                    <a:p>
                      <a:r>
                        <a:rPr lang="ru-RU" dirty="0"/>
                        <a:t>Изменившиеся сроки (НПА)</a:t>
                      </a:r>
                    </a:p>
                  </a:txBody>
                  <a:tcPr/>
                </a:tc>
                <a:extLst>
                  <a:ext uri="{0D108BD9-81ED-4DB2-BD59-A6C34878D82A}">
                    <a16:rowId xmlns:a16="http://schemas.microsoft.com/office/drawing/2014/main" val="2277871366"/>
                  </a:ext>
                </a:extLst>
              </a:tr>
              <a:tr h="370840">
                <a:tc>
                  <a:txBody>
                    <a:bodyPr/>
                    <a:lstStyle/>
                    <a:p>
                      <a:r>
                        <a:rPr lang="ru-RU" sz="1600" dirty="0"/>
                        <a:t>13. В отношении закупок, извещения об осуществлении которых размещены в единой информационной системе в сфере закупок либо приглашения принять участие в которых направлены </a:t>
                      </a:r>
                      <a:r>
                        <a:rPr lang="ru-RU" sz="1600" b="1" dirty="0"/>
                        <a:t>до 1 июля 2024 года</a:t>
                      </a:r>
                      <a:r>
                        <a:rPr lang="ru-RU" sz="1600" dirty="0"/>
                        <a:t>, положения частей 1.7 и 8.1 статьи 95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не применяются. (ч. 13 ст. 8 360-ФЗ)</a:t>
                      </a:r>
                    </a:p>
                  </a:txBody>
                  <a:tcPr/>
                </a:tc>
                <a:tc rowSpan="3">
                  <a:txBody>
                    <a:bodyPr/>
                    <a:lstStyle/>
                    <a:p>
                      <a:r>
                        <a:rPr lang="ru-RU" sz="1600" dirty="0"/>
                        <a:t>Заключение соглашения об изменении условий контракта, о расторжении контракта с использованием ЕИС</a:t>
                      </a:r>
                    </a:p>
                  </a:txBody>
                  <a:tcPr/>
                </a:tc>
                <a:tc>
                  <a:txBody>
                    <a:bodyPr/>
                    <a:lstStyle/>
                    <a:p>
                      <a:r>
                        <a:rPr lang="ru-RU" sz="1600" dirty="0"/>
                        <a:t>В принятой редакции 104-ФЗ от 16.04.2022 срок был установлен до 01.01.2024, редакцией 420-ФЗ от 04.11.2022 срок был перенесен до 01.07.2024</a:t>
                      </a:r>
                    </a:p>
                    <a:p>
                      <a:endParaRPr lang="ru-RU" sz="1600" dirty="0"/>
                    </a:p>
                  </a:txBody>
                  <a:tcPr/>
                </a:tc>
                <a:tc>
                  <a:txBody>
                    <a:bodyPr/>
                    <a:lstStyle/>
                    <a:p>
                      <a:r>
                        <a:rPr lang="ru-RU" sz="1600" b="1" dirty="0"/>
                        <a:t>До 01.07.2024 </a:t>
                      </a:r>
                    </a:p>
                    <a:p>
                      <a:r>
                        <a:rPr lang="ru-RU" sz="1600" dirty="0"/>
                        <a:t>(420-ФЗ от 04.11.2022).</a:t>
                      </a:r>
                    </a:p>
                    <a:p>
                      <a:r>
                        <a:rPr lang="ru-RU" sz="1600" b="1" i="1" dirty="0">
                          <a:solidFill>
                            <a:srgbClr val="7030A0"/>
                          </a:solidFill>
                        </a:rPr>
                        <a:t>НО ПРИ ЭТОМ части 1.7, 8.1. ст. 95 вступают в силу с 01.01.2025!!!</a:t>
                      </a:r>
                    </a:p>
                  </a:txBody>
                  <a:tcPr/>
                </a:tc>
                <a:extLst>
                  <a:ext uri="{0D108BD9-81ED-4DB2-BD59-A6C34878D82A}">
                    <a16:rowId xmlns:a16="http://schemas.microsoft.com/office/drawing/2014/main" val="2930946598"/>
                  </a:ext>
                </a:extLst>
              </a:tr>
              <a:tr h="370840">
                <a:tc>
                  <a:txBody>
                    <a:bodyPr/>
                    <a:lstStyle/>
                    <a:p>
                      <a:r>
                        <a:rPr lang="ru-RU" sz="1600" dirty="0"/>
                        <a:t>1.7. Соглашение об изменении условий контракта, заключенного по результатам электронных процедур, закрытых электронных процедур, заключается с использованием единой информационной системы. В случаях, предусмотренных частью 5 статьи 103 настоящего Федерального закона, такое соглашение не размещается на официальном сайте.</a:t>
                      </a:r>
                    </a:p>
                  </a:txBody>
                  <a:tcPr/>
                </a:tc>
                <a:tc vMerge="1">
                  <a:txBody>
                    <a:bodyPr/>
                    <a:lstStyle/>
                    <a:p>
                      <a:endParaRPr lang="ru-RU" sz="1600" dirty="0"/>
                    </a:p>
                  </a:txBody>
                  <a:tcPr/>
                </a:tc>
                <a:tc rowSpan="2">
                  <a:txBody>
                    <a:bodyPr/>
                    <a:lstStyle/>
                    <a:p>
                      <a:r>
                        <a:rPr lang="ru-RU" sz="1600" dirty="0"/>
                        <a:t>В принятой редакции 360-ФЗ срок был установлен с 01.07.2023; редакцией 104-ФЗ от 16.04.2022 срок был перенесен на 01.01.2024; редакцией 420-ФЗ от 04.11.2022 срок был перенесен на 01.07.2024</a:t>
                      </a:r>
                    </a:p>
                  </a:txBody>
                  <a:tcPr/>
                </a:tc>
                <a:tc>
                  <a:txBody>
                    <a:bodyPr/>
                    <a:lstStyle/>
                    <a:p>
                      <a:r>
                        <a:rPr lang="ru-RU" sz="1600" b="1" dirty="0"/>
                        <a:t>С </a:t>
                      </a:r>
                      <a:r>
                        <a:rPr lang="ru-RU" sz="1600" b="1" kern="1200" dirty="0">
                          <a:solidFill>
                            <a:schemeClr val="dk1"/>
                          </a:solidFill>
                          <a:latin typeface="+mn-lt"/>
                          <a:ea typeface="+mn-ea"/>
                          <a:cs typeface="+mn-cs"/>
                        </a:rPr>
                        <a:t>01.01.2025 </a:t>
                      </a:r>
                      <a:r>
                        <a:rPr lang="ru-RU" sz="1600" b="0" kern="1200" dirty="0">
                          <a:solidFill>
                            <a:schemeClr val="dk1"/>
                          </a:solidFill>
                          <a:latin typeface="+mn-lt"/>
                          <a:ea typeface="+mn-ea"/>
                          <a:cs typeface="+mn-cs"/>
                        </a:rPr>
                        <a:t>(624-ФЗ от 25.12.2023)</a:t>
                      </a:r>
                    </a:p>
                  </a:txBody>
                  <a:tcPr/>
                </a:tc>
                <a:extLst>
                  <a:ext uri="{0D108BD9-81ED-4DB2-BD59-A6C34878D82A}">
                    <a16:rowId xmlns:a16="http://schemas.microsoft.com/office/drawing/2014/main" val="2966173459"/>
                  </a:ext>
                </a:extLst>
              </a:tr>
              <a:tr h="370840">
                <a:tc>
                  <a:txBody>
                    <a:bodyPr/>
                    <a:lstStyle/>
                    <a:p>
                      <a:r>
                        <a:rPr lang="ru-RU" sz="1600" dirty="0"/>
                        <a:t>8.1. Соглашение о расторжении контракта, заключенного по результатам электронных процедур, закрытых электронных процедур, заключается с использованием единой информационной системы. В случаях, предусмотренных частью 5 статьи 103 настоящего Федерального закона, такое соглашение не размещается на официальном сайте.</a:t>
                      </a:r>
                    </a:p>
                  </a:txBody>
                  <a:tcPr/>
                </a:tc>
                <a:tc vMerge="1">
                  <a:txBody>
                    <a:bodyPr/>
                    <a:lstStyle/>
                    <a:p>
                      <a:endParaRPr lang="ru-RU" sz="1600" dirty="0"/>
                    </a:p>
                  </a:txBody>
                  <a:tcPr/>
                </a:tc>
                <a:tc vMerge="1">
                  <a:txBody>
                    <a:bodyPr/>
                    <a:lstStyle/>
                    <a:p>
                      <a:endParaRPr lang="ru-RU" sz="1600" dirty="0"/>
                    </a:p>
                  </a:txBody>
                  <a:tcPr/>
                </a:tc>
                <a:tc>
                  <a:txBody>
                    <a:bodyPr/>
                    <a:lstStyle/>
                    <a:p>
                      <a:r>
                        <a:rPr lang="ru-RU" sz="1600" b="1" kern="1200" dirty="0">
                          <a:solidFill>
                            <a:schemeClr val="dk1"/>
                          </a:solidFill>
                          <a:latin typeface="+mn-lt"/>
                          <a:ea typeface="+mn-ea"/>
                          <a:cs typeface="+mn-cs"/>
                        </a:rPr>
                        <a:t>С 01.01.2025 </a:t>
                      </a:r>
                      <a:r>
                        <a:rPr lang="ru-RU" sz="1600" b="0" kern="1200" dirty="0">
                          <a:solidFill>
                            <a:schemeClr val="dk1"/>
                          </a:solidFill>
                          <a:latin typeface="+mn-lt"/>
                          <a:ea typeface="+mn-ea"/>
                          <a:cs typeface="+mn-cs"/>
                        </a:rPr>
                        <a:t>(624-ФЗ от 25.12.2023)</a:t>
                      </a:r>
                    </a:p>
                    <a:p>
                      <a:endParaRPr lang="ru-RU" sz="1600" b="1" kern="1200" dirty="0">
                        <a:solidFill>
                          <a:schemeClr val="dk1"/>
                        </a:solidFill>
                        <a:latin typeface="+mn-lt"/>
                        <a:ea typeface="+mn-ea"/>
                        <a:cs typeface="+mn-cs"/>
                      </a:endParaRPr>
                    </a:p>
                  </a:txBody>
                  <a:tcPr/>
                </a:tc>
                <a:extLst>
                  <a:ext uri="{0D108BD9-81ED-4DB2-BD59-A6C34878D82A}">
                    <a16:rowId xmlns:a16="http://schemas.microsoft.com/office/drawing/2014/main" val="2846635622"/>
                  </a:ext>
                </a:extLst>
              </a:tr>
            </a:tbl>
          </a:graphicData>
        </a:graphic>
      </p:graphicFrame>
    </p:spTree>
    <p:extLst>
      <p:ext uri="{BB962C8B-B14F-4D97-AF65-F5344CB8AC3E}">
        <p14:creationId xmlns:p14="http://schemas.microsoft.com/office/powerpoint/2010/main" val="1418368927"/>
      </p:ext>
    </p:extLst>
  </p:cSld>
  <p:clrMapOvr>
    <a:masterClrMapping/>
  </p:clrMapOvr>
</p:sld>
</file>

<file path=ppt/theme/theme1.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2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13181</TotalTime>
  <Words>12199</Words>
  <Application>Microsoft Office PowerPoint</Application>
  <PresentationFormat>Широкоэкранный</PresentationFormat>
  <Paragraphs>497</Paragraphs>
  <Slides>90</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3</vt:i4>
      </vt:variant>
      <vt:variant>
        <vt:lpstr>Заголовки слайдов</vt:lpstr>
      </vt:variant>
      <vt:variant>
        <vt:i4>90</vt:i4>
      </vt:variant>
    </vt:vector>
  </HeadingPairs>
  <TitlesOfParts>
    <vt:vector size="97" baseType="lpstr">
      <vt:lpstr>Arial</vt:lpstr>
      <vt:lpstr>Calibri</vt:lpstr>
      <vt:lpstr>Calibri Light</vt:lpstr>
      <vt:lpstr>PT Serif</vt:lpstr>
      <vt:lpstr>Office Theme</vt:lpstr>
      <vt:lpstr>Тема Office</vt:lpstr>
      <vt:lpstr>12_Тема Office</vt:lpstr>
      <vt:lpstr>Изменения в регулировании закупочной деятельности для государственных и  муниципальных нужд в 2024 году</vt:lpstr>
      <vt:lpstr>Что нового появилось в государственных и муниципальных закупках  в 1-м полугодии 2024 года   +  Что сохранилось в «переходных» нормах, в том числе в связи с изменением срока действия норм</vt:lpstr>
      <vt:lpstr>В тексте 44-ФЗ  с 25.12.2023  +   с 01.01.2024  + с 25.03.2024 +  с 01.04.2024</vt:lpstr>
      <vt:lpstr>Статья 2  (Федеральным законом от 4 ноября 2022 г. N 420-ФЗ действие части 5 статьи 2 было приостановлено до 1 января 2024 г.) </vt:lpstr>
      <vt:lpstr>Статья 4 части 13, 14    (в ред. Федерального закона от 16 апреля 2022 г. N 104-ФЗ – с 01.01.2024)</vt:lpstr>
      <vt:lpstr>Статья 30 (в ред. Федерального закона от 25 декабря 2023 г. N 625-ФЗ – с 25.12.2023)</vt:lpstr>
      <vt:lpstr>Статья 42  (в ред. Федерального закона от 5 декабря 2022 г. N 500-ФЗ  - с 01.01.2024)</vt:lpstr>
      <vt:lpstr>Статья 93 (в ред. Федерального закона от 25 декабря 2023 г. N 624-ФЗ – с 01.01.2024)</vt:lpstr>
      <vt:lpstr>Статья 93 (в ред. Федерального закона от 25 декабря 2023 г. N 624-ФЗ – с 25.03.2024)</vt:lpstr>
      <vt:lpstr>Изменения, связанные с тем, что по ч. 12 ст. 93 можно заключать не только контракт на поставку  товара, но и на предоставление права на использование программы для электронной вычислительной машины и (или) базы данных (включая обновления к ним и дополнительные функциональные возможности), в том числе путем предоставления удаленного доступа к ним через информационно-телекоммуникационные сети, в том числе через информационно-телекоммуникационную сеть «Интернет» </vt:lpstr>
      <vt:lpstr>Статья 93 (в ред. Федерального закона от 25 декабря 2023 г. N 624-ФЗ – с 25.03.2024)</vt:lpstr>
      <vt:lpstr>Статья 3 (в ред. Федерального закона от 25 декабря 2023 г. N 624-ФЗ – с 25.03.2024)</vt:lpstr>
      <vt:lpstr>Статья 5 (в ред. Федерального закона от 25 декабря 2023 г. N 624-ФЗ – с 25.03.2024)</vt:lpstr>
      <vt:lpstr>Статья 24 (в ред. Федерального закона от 25 декабря 2023 г. N 624-ФЗ – с 25.03.2024)</vt:lpstr>
      <vt:lpstr>Статья 95 (в ред. Федерального закона от 25 декабря 2023 г. N 624-ФЗ – с 25.03.2024)</vt:lpstr>
      <vt:lpstr>Статья 95 (в ред. Федерального закона от 25 декабря 2023 г. N 624-ФЗ – с 25.03.2024)</vt:lpstr>
      <vt:lpstr>Статья 95 (в ред. Федерального закона от 25 декабря 2023 г. N 624-ФЗ – с 25.03.2024)</vt:lpstr>
      <vt:lpstr>Статья 95 (в ред. Федерального закона от 25 декабря 2023 г. N 624-ФЗ – с 25.03.2024)</vt:lpstr>
      <vt:lpstr>Статья 105 (в ред. Федерального закона от 25 декабря 2023 г. N 624-ФЗ – с 25.03.2024)</vt:lpstr>
      <vt:lpstr>Статья 105 (в ред. Федерального закона от 16 апреля 2022 г. N 104-ФЗ (в ред. Федерального закона от 28 июня 2022 г. N 231-ФЗ) + ред. Федерального закона от 25 декабря 2023 г. N 624-ФЗ – с 01.01.2024)</vt:lpstr>
      <vt:lpstr>Статья 105 (в ред. Федерального закона от 25 декабря 2023 г. N 624-ФЗ – с 01.01.2024)</vt:lpstr>
      <vt:lpstr>Статья 105 (в ред. Федерального закона от 16 апреля 2022 г. N 104-ФЗ (в редакции Федерального закона от 28 июня 2022 г. N 231-ФЗ) – с 01.01.2024)</vt:lpstr>
      <vt:lpstr>Статья 112 (в ред. Федерального закона 154-ФЗ от 28.04.2023 (действует с 09.05.2023)</vt:lpstr>
      <vt:lpstr>Статья 112 (в ред. Федерального закона 154-ФЗ от 28.04.2023 (действует с 09.05.2023)</vt:lpstr>
      <vt:lpstr>Статья 112  (в ред. Федерального закона от 25 декабря 2023 г. N 625-ФЗ – с 25.12.2023)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Статья 112 (в ред. Федерального закона от 25 декабря 2023 г. N 624-ФЗ – с 01.01.2024)</vt:lpstr>
      <vt:lpstr>С 01.04.2024  - формирование контракта обязательно через ЕИС («цифровой контракт)</vt:lpstr>
      <vt:lpstr>С 01.04.2024  - формирование контракта обязательно через ЕИС («цифровой контракт)</vt:lpstr>
      <vt:lpstr>Изменения, связанные с изменениями в части продления сроков действия «переходных» норм по полномочиям Правительства РФ и ВИО Субъектов РФ +  изменения состава прав  ВИО Субъектов по установлению иных случаев закупок у единственного поставщика (подрядчика, исполнителя)   Изменения, внесенные в Федеральный закон от 8 марта 2022 г. N 46-ФЗ "О внесении изменений в отдельные законодательные акты Российской Федерации</vt:lpstr>
      <vt:lpstr> Федеральный закон от 25 декабря 2023 г. N 625-ФЗ – с 25.12.2023</vt:lpstr>
      <vt:lpstr>Федеральный закон от 25 декабря 2023 г. N 625-ФЗ – с 25.12.2023</vt:lpstr>
      <vt:lpstr>Федеральный закон от 25 декабря 2023 г. N 625-ФЗ – с 25.12.2023</vt:lpstr>
      <vt:lpstr>Федеральный закон от 25 декабря 2023 г. N 625-ФЗ – с 25.12.2023</vt:lpstr>
      <vt:lpstr>Федеральный закон от 25 декабря 2023 г. N 625-ФЗ – с 25.12.2023</vt:lpstr>
      <vt:lpstr>Федеральный закон от 25 декабря 2023 г. N 625-ФЗ – с 25.12.2023</vt:lpstr>
      <vt:lpstr>Федеральный закон от 25 декабря 2023 г. N 625-ФЗ – с 25.12.2023</vt:lpstr>
      <vt:lpstr>Федеральный закон от 25 декабря 2023 г. N 625-ФЗ – с 25.12.2023</vt:lpstr>
      <vt:lpstr>Федеральный закон от 25 декабря 2023 г. N 625-ФЗ – с 25.12.2023</vt:lpstr>
      <vt:lpstr>Казначейское сопровождение и обслуживание  в 2024 году</vt:lpstr>
      <vt:lpstr>С 01.01.2024 вступил в силу п. 2 приказа Федерального казначейства № 19н от 29.07.2022, который внес изменения в Порядок казначейского обслуживания по приказу Федерального казначейства от 14.05.2020 № 21н.</vt:lpstr>
      <vt:lpstr>Казначейское сопровождение - 2024: что нового?</vt:lpstr>
      <vt:lpstr>Казначейское сопровождение - 2024: что нового?</vt:lpstr>
      <vt:lpstr>Казначейское сопровождение - 2024: что нового?</vt:lpstr>
      <vt:lpstr>Казначейское сопровождение - 2024: что нового?</vt:lpstr>
      <vt:lpstr>Национальный режим: изменения, принятые в 4 квартале 2023 года + вступающие в силу в 2024 году</vt:lpstr>
      <vt:lpstr>Изменения в 616 ПП от 30 апреля 2020 г. N 616 "Об установлении запрета на допуск промышленных товаров, происходящих из иностранных государств……»</vt:lpstr>
      <vt:lpstr>Изменения в 616 ПП от 30 апреля 2020 г. N 616 "Об установлении запрета на допуск промышленных товаров, происходящих из иностранных государств……»</vt:lpstr>
      <vt:lpstr>Изменения в 616 ПП от 30 апреля 2020 г. N 616 "Об установлении запрета на допуск промышленных товаров, происходящих из иностранных государств……»</vt:lpstr>
      <vt:lpstr>Изменения в 616 ПП от 30 апреля 2020 г. N 616 "Об установлении запрета на допуск промышленных товаров, происходящих из иностранных государств……»</vt:lpstr>
      <vt:lpstr>Изменения по 719 ПП, попадающие под нацрежим по 616.</vt:lpstr>
      <vt:lpstr>Изменения по 719 ПП, попадающие под нацрежим по 616.</vt:lpstr>
      <vt:lpstr>Изменения по 719 ПП, попадающие под нацрежим по 616.</vt:lpstr>
      <vt:lpstr>Изменения по 719 ПП, попадающие под нацрежим по 616.</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Помним о еще об одних новеллах 719 ПП в части закупок по 44-ФЗ с 14.12.2023</vt:lpstr>
      <vt:lpstr>Помним о еще об одних новеллах 719 ПП в части закупок по 44-ФЗ с 14.12.2023</vt:lpstr>
      <vt:lpstr>Помним о еще об одних новеллах 719 ПП в части закупок по 44-ФЗ с 14.12.2023</vt:lpstr>
      <vt:lpstr>Изменения иных НПА</vt:lpstr>
      <vt:lpstr>Презентация PowerPoint</vt:lpstr>
      <vt:lpstr>Презентация PowerPoint</vt:lpstr>
      <vt:lpstr>Презентация PowerPoint</vt:lpstr>
      <vt:lpstr>Что нового появится в государственных и муниципальных закупках  во 2-м полугодии 2024 года</vt:lpstr>
      <vt:lpstr>В тексте 44-ФЗ   С 01.07.2024</vt:lpstr>
      <vt:lpstr>Статья 93 (в ред. Федерального закона от 4 ноября 2022 г. N 420-ФЗ – с 01.07.2024)</vt:lpstr>
      <vt:lpstr>Статья 93 (в ред. Федерального закона от 4 августа 2023 г. N 444-ФЗ – с 01.07.2024)</vt:lpstr>
      <vt:lpstr>Статья 93 (в ред. Федерального закона от 4 августа 2023 г. N 444-ФЗ – с 01.07.2024)</vt:lpstr>
      <vt:lpstr>Статья 93 (в ред. Федерального закона от 4 августа 2023 г. N 444-ФЗ – с 01.07.2024)</vt:lpstr>
      <vt:lpstr>Статья 15 (в ред. Федерального закона от 4 августа 2023 г. N 444-ФЗ – с 01.07.2024)</vt:lpstr>
      <vt:lpstr>В иных НПА, связанных с действиями заказчиков по 44-ФЗ</vt:lpstr>
      <vt:lpstr>С 01.09.2024 – обязательное применение машиночитаемых доверенностей (Федеральный закон от 4 августа 2023 г. N 457-ФЗ)</vt:lpstr>
      <vt:lpstr>Что «исчезло или исчезнет» из государственных и муниципальных закупок в 2024 году</vt:lpstr>
      <vt:lpstr>С 01.01.2024 – не действует</vt:lpstr>
      <vt:lpstr>Пункт 5.1 применяется до 8 марта 2024 г.  </vt:lpstr>
      <vt:lpstr>Пункт 5.2 применяется до 8 марта 2024 г. </vt:lpstr>
      <vt:lpstr>Пункт 28.1 применяется до 8 марта 2024 г. </vt:lpstr>
      <vt:lpstr>Нормы государственных и муниципальных закупок, которые не заработают в 2024 году по причине изменения сроков</vt:lpstr>
      <vt:lpstr>Изменения по срокам действия / вступления в силу норм 44-ФЗ</vt:lpstr>
      <vt:lpstr>Изменения по срокам действия / вступления в силу норм 44-ФЗ</vt:lpstr>
      <vt:lpstr>Изменения по срокам действия / вступления в силу норм 44-ФЗ</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Татьяна</dc:creator>
  <cp:lastModifiedBy>u1579</cp:lastModifiedBy>
  <cp:revision>1205</cp:revision>
  <dcterms:created xsi:type="dcterms:W3CDTF">2022-10-03T04:23:22Z</dcterms:created>
  <dcterms:modified xsi:type="dcterms:W3CDTF">2024-01-15T09:06:28Z</dcterms:modified>
</cp:coreProperties>
</file>