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87A68-C77B-4DB4-9EEB-A12BAE355401}" type="datetimeFigureOut">
              <a:rPr lang="ru-RU" smtClean="0"/>
              <a:t>12.10.2020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6A0B8-F52D-4F1A-8AE1-C7CD79B9DF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23771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87A68-C77B-4DB4-9EEB-A12BAE355401}" type="datetimeFigureOut">
              <a:rPr lang="ru-RU" smtClean="0"/>
              <a:t>12.10.2020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6A0B8-F52D-4F1A-8AE1-C7CD79B9DF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94870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87A68-C77B-4DB4-9EEB-A12BAE355401}" type="datetimeFigureOut">
              <a:rPr lang="ru-RU" smtClean="0"/>
              <a:t>12.10.2020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6A0B8-F52D-4F1A-8AE1-C7CD79B9DF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7199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87A68-C77B-4DB4-9EEB-A12BAE355401}" type="datetimeFigureOut">
              <a:rPr lang="ru-RU" smtClean="0"/>
              <a:t>12.10.2020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6A0B8-F52D-4F1A-8AE1-C7CD79B9DF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99501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87A68-C77B-4DB4-9EEB-A12BAE355401}" type="datetimeFigureOut">
              <a:rPr lang="ru-RU" smtClean="0"/>
              <a:t>12.10.2020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6A0B8-F52D-4F1A-8AE1-C7CD79B9DF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94530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87A68-C77B-4DB4-9EEB-A12BAE355401}" type="datetimeFigureOut">
              <a:rPr lang="ru-RU" smtClean="0"/>
              <a:t>12.10.2020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6A0B8-F52D-4F1A-8AE1-C7CD79B9DF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08283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87A68-C77B-4DB4-9EEB-A12BAE355401}" type="datetimeFigureOut">
              <a:rPr lang="ru-RU" smtClean="0"/>
              <a:t>12.10.2020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6A0B8-F52D-4F1A-8AE1-C7CD79B9DF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7615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87A68-C77B-4DB4-9EEB-A12BAE355401}" type="datetimeFigureOut">
              <a:rPr lang="ru-RU" smtClean="0"/>
              <a:t>12.10.2020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6A0B8-F52D-4F1A-8AE1-C7CD79B9DF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82635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87A68-C77B-4DB4-9EEB-A12BAE355401}" type="datetimeFigureOut">
              <a:rPr lang="ru-RU" smtClean="0"/>
              <a:t>12.10.2020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6A0B8-F52D-4F1A-8AE1-C7CD79B9DF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01311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87A68-C77B-4DB4-9EEB-A12BAE355401}" type="datetimeFigureOut">
              <a:rPr lang="ru-RU" smtClean="0"/>
              <a:t>12.10.2020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6A0B8-F52D-4F1A-8AE1-C7CD79B9DF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51355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87A68-C77B-4DB4-9EEB-A12BAE355401}" type="datetimeFigureOut">
              <a:rPr lang="ru-RU" smtClean="0"/>
              <a:t>12.10.2020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6A0B8-F52D-4F1A-8AE1-C7CD79B9DF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63393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E87A68-C77B-4DB4-9EEB-A12BAE355401}" type="datetimeFigureOut">
              <a:rPr lang="ru-RU" smtClean="0"/>
              <a:t>12.10.2020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46A0B8-F52D-4F1A-8AE1-C7CD79B9DF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21714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369277"/>
          </a:xfrm>
        </p:spPr>
        <p:txBody>
          <a:bodyPr>
            <a:normAutofit fontScale="90000"/>
          </a:bodyPr>
          <a:lstStyle/>
          <a:p>
            <a:r>
              <a:rPr lang="ru-RU" sz="1800" b="1">
                <a:latin typeface="Arial Narrow" panose="020B0606020202030204" pitchFamily="34" charset="0"/>
              </a:rPr>
              <a:t>   </a:t>
            </a:r>
            <a:br>
              <a:rPr lang="ru-RU" sz="1800" b="1">
                <a:latin typeface="Arial Narrow" panose="020B0606020202030204" pitchFamily="34" charset="0"/>
              </a:rPr>
            </a:br>
            <a:r>
              <a:rPr lang="ru-RU" sz="1800" b="1">
                <a:latin typeface="Arial Narrow" panose="020B0606020202030204" pitchFamily="34" charset="0"/>
              </a:rPr>
              <a:t>СХЕМА ПРОВЕДЕНИЯ </a:t>
            </a:r>
            <a:r>
              <a:rPr lang="ru-RU" sz="1800" b="1" dirty="0" smtClean="0">
                <a:latin typeface="Arial Narrow" panose="020B0606020202030204" pitchFamily="34" charset="0"/>
              </a:rPr>
              <a:t>МАЛОЙ ЗАКУПКИ В ЭЛЕКТРОННОМ МАГАЗИНЕ</a:t>
            </a:r>
            <a:endParaRPr lang="ru-RU" sz="1800" b="1" dirty="0">
              <a:latin typeface="Arial Narrow" panose="020B0606020202030204" pitchFamily="34" charset="0"/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430822" y="1169373"/>
            <a:ext cx="562708" cy="527539"/>
          </a:xfrm>
          <a:prstGeom prst="ellipse">
            <a:avLst/>
          </a:prstGeom>
          <a:noFill/>
          <a:ln w="2857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496078" y="1294642"/>
            <a:ext cx="43219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dirty="0" smtClean="0"/>
              <a:t>1</a:t>
            </a:r>
            <a:endParaRPr lang="ru-RU" sz="1200" dirty="0"/>
          </a:p>
        </p:txBody>
      </p:sp>
      <p:cxnSp>
        <p:nvCxnSpPr>
          <p:cNvPr id="7" name="Прямая со стрелкой 6"/>
          <p:cNvCxnSpPr>
            <a:stCxn id="4" idx="6"/>
            <a:endCxn id="8" idx="2"/>
          </p:cNvCxnSpPr>
          <p:nvPr/>
        </p:nvCxnSpPr>
        <p:spPr>
          <a:xfrm>
            <a:off x="993530" y="1433143"/>
            <a:ext cx="1531153" cy="1366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Овал 7"/>
          <p:cNvSpPr/>
          <p:nvPr/>
        </p:nvSpPr>
        <p:spPr>
          <a:xfrm>
            <a:off x="2524683" y="1183037"/>
            <a:ext cx="562708" cy="527539"/>
          </a:xfrm>
          <a:prstGeom prst="ellipse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TextBox 9"/>
          <p:cNvSpPr txBox="1"/>
          <p:nvPr/>
        </p:nvSpPr>
        <p:spPr>
          <a:xfrm>
            <a:off x="238392" y="547269"/>
            <a:ext cx="94756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1200" dirty="0" smtClean="0"/>
              <a:t>Заказчик </a:t>
            </a:r>
          </a:p>
          <a:p>
            <a:pPr algn="ctr"/>
            <a:r>
              <a:rPr lang="ru-RU" sz="1200" dirty="0" smtClean="0"/>
              <a:t>формирует </a:t>
            </a:r>
          </a:p>
          <a:p>
            <a:pPr algn="ctr"/>
            <a:r>
              <a:rPr lang="ru-RU" sz="1200" dirty="0" smtClean="0"/>
              <a:t>извещение</a:t>
            </a:r>
            <a:endParaRPr lang="ru-RU" sz="1200" dirty="0"/>
          </a:p>
        </p:txBody>
      </p:sp>
      <p:cxnSp>
        <p:nvCxnSpPr>
          <p:cNvPr id="12" name="Прямая соединительная линия 11"/>
          <p:cNvCxnSpPr>
            <a:stCxn id="8" idx="4"/>
          </p:cNvCxnSpPr>
          <p:nvPr/>
        </p:nvCxnSpPr>
        <p:spPr>
          <a:xfrm>
            <a:off x="2806037" y="1710576"/>
            <a:ext cx="0" cy="197255"/>
          </a:xfrm>
          <a:prstGeom prst="line">
            <a:avLst/>
          </a:prstGeom>
          <a:ln>
            <a:solidFill>
              <a:srgbClr val="C0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 flipH="1" flipV="1">
            <a:off x="677010" y="1907933"/>
            <a:ext cx="2129027" cy="6517"/>
          </a:xfrm>
          <a:prstGeom prst="straightConnector1">
            <a:avLst/>
          </a:prstGeom>
          <a:ln>
            <a:solidFill>
              <a:srgbClr val="C00000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226948" y="2046429"/>
            <a:ext cx="99546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1200" dirty="0" smtClean="0">
                <a:solidFill>
                  <a:srgbClr val="C00000"/>
                </a:solidFill>
              </a:rPr>
              <a:t>Заказчик </a:t>
            </a:r>
          </a:p>
          <a:p>
            <a:pPr algn="ctr"/>
            <a:r>
              <a:rPr lang="ru-RU" sz="1200" dirty="0" smtClean="0">
                <a:solidFill>
                  <a:srgbClr val="C00000"/>
                </a:solidFill>
              </a:rPr>
              <a:t>отменяет</a:t>
            </a:r>
          </a:p>
          <a:p>
            <a:pPr algn="ctr"/>
            <a:r>
              <a:rPr lang="ru-RU" sz="1200" dirty="0" smtClean="0">
                <a:solidFill>
                  <a:srgbClr val="C00000"/>
                </a:solidFill>
              </a:rPr>
              <a:t>публикацию</a:t>
            </a:r>
          </a:p>
          <a:p>
            <a:pPr algn="ctr"/>
            <a:r>
              <a:rPr lang="ru-RU" sz="1200" dirty="0" smtClean="0">
                <a:solidFill>
                  <a:srgbClr val="C00000"/>
                </a:solidFill>
              </a:rPr>
              <a:t> извещения</a:t>
            </a:r>
            <a:endParaRPr lang="ru-RU" sz="1200" dirty="0">
              <a:solidFill>
                <a:srgbClr val="C000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003538" y="1440285"/>
            <a:ext cx="54213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1200" dirty="0" smtClean="0"/>
              <a:t>1 </a:t>
            </a:r>
            <a:r>
              <a:rPr lang="ru-RU" sz="1200" dirty="0" err="1" smtClean="0"/>
              <a:t>р.д</a:t>
            </a:r>
            <a:r>
              <a:rPr lang="ru-RU" sz="1200" dirty="0" smtClean="0"/>
              <a:t>.</a:t>
            </a:r>
            <a:endParaRPr lang="ru-RU" sz="1200" dirty="0"/>
          </a:p>
        </p:txBody>
      </p:sp>
      <p:sp>
        <p:nvSpPr>
          <p:cNvPr id="21" name="TextBox 20"/>
          <p:cNvSpPr txBox="1"/>
          <p:nvPr/>
        </p:nvSpPr>
        <p:spPr>
          <a:xfrm>
            <a:off x="3490577" y="1455414"/>
            <a:ext cx="54213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1200" dirty="0" smtClean="0"/>
              <a:t>1 </a:t>
            </a:r>
            <a:r>
              <a:rPr lang="ru-RU" sz="1200" dirty="0" err="1" smtClean="0"/>
              <a:t>р.д</a:t>
            </a:r>
            <a:r>
              <a:rPr lang="ru-RU" sz="1200" dirty="0" smtClean="0"/>
              <a:t>.</a:t>
            </a:r>
            <a:endParaRPr lang="ru-RU" sz="1200" dirty="0"/>
          </a:p>
        </p:txBody>
      </p:sp>
      <p:cxnSp>
        <p:nvCxnSpPr>
          <p:cNvPr id="23" name="Прямая со стрелкой 22"/>
          <p:cNvCxnSpPr>
            <a:stCxn id="8" idx="6"/>
            <a:endCxn id="24" idx="2"/>
          </p:cNvCxnSpPr>
          <p:nvPr/>
        </p:nvCxnSpPr>
        <p:spPr>
          <a:xfrm>
            <a:off x="3087391" y="1446807"/>
            <a:ext cx="1506058" cy="860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Овал 23"/>
          <p:cNvSpPr/>
          <p:nvPr/>
        </p:nvSpPr>
        <p:spPr>
          <a:xfrm>
            <a:off x="4593449" y="1191645"/>
            <a:ext cx="562708" cy="527539"/>
          </a:xfrm>
          <a:prstGeom prst="ellipse">
            <a:avLst/>
          </a:prstGeom>
          <a:noFill/>
          <a:ln w="2857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TextBox 24"/>
          <p:cNvSpPr txBox="1"/>
          <p:nvPr/>
        </p:nvSpPr>
        <p:spPr>
          <a:xfrm>
            <a:off x="4657429" y="1313957"/>
            <a:ext cx="43219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dirty="0" smtClean="0"/>
              <a:t>2</a:t>
            </a:r>
            <a:endParaRPr lang="ru-RU" sz="1200" dirty="0"/>
          </a:p>
        </p:txBody>
      </p:sp>
      <p:sp>
        <p:nvSpPr>
          <p:cNvPr id="26" name="TextBox 25"/>
          <p:cNvSpPr txBox="1"/>
          <p:nvPr/>
        </p:nvSpPr>
        <p:spPr>
          <a:xfrm>
            <a:off x="4286666" y="1796484"/>
            <a:ext cx="116442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1200" dirty="0"/>
              <a:t>н</a:t>
            </a:r>
            <a:r>
              <a:rPr lang="ru-RU" sz="1200" dirty="0" smtClean="0"/>
              <a:t>е более 3 </a:t>
            </a:r>
            <a:r>
              <a:rPr lang="ru-RU" sz="1200" dirty="0" err="1" smtClean="0"/>
              <a:t>р.д</a:t>
            </a:r>
            <a:r>
              <a:rPr lang="ru-RU" sz="1200" dirty="0" smtClean="0"/>
              <a:t>.</a:t>
            </a:r>
            <a:endParaRPr lang="ru-RU" sz="1200" dirty="0"/>
          </a:p>
        </p:txBody>
      </p:sp>
      <p:sp>
        <p:nvSpPr>
          <p:cNvPr id="27" name="TextBox 26"/>
          <p:cNvSpPr txBox="1"/>
          <p:nvPr/>
        </p:nvSpPr>
        <p:spPr>
          <a:xfrm>
            <a:off x="3614804" y="547269"/>
            <a:ext cx="269213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dirty="0" smtClean="0"/>
              <a:t>Заказчик </a:t>
            </a:r>
          </a:p>
          <a:p>
            <a:pPr algn="ctr"/>
            <a:r>
              <a:rPr lang="ru-RU" sz="1200" dirty="0"/>
              <a:t>р</a:t>
            </a:r>
            <a:r>
              <a:rPr lang="ru-RU" sz="1200" dirty="0" smtClean="0"/>
              <a:t>ассматривает  </a:t>
            </a:r>
            <a:r>
              <a:rPr lang="ru-RU" sz="1200" dirty="0"/>
              <a:t>заявки, </a:t>
            </a:r>
            <a:endParaRPr lang="ru-RU" sz="1200" dirty="0" smtClean="0"/>
          </a:p>
          <a:p>
            <a:pPr algn="ctr"/>
            <a:r>
              <a:rPr lang="ru-RU" sz="1200" dirty="0" smtClean="0"/>
              <a:t>формирует и подписывает протокол</a:t>
            </a:r>
            <a:endParaRPr lang="ru-RU" sz="1200" dirty="0"/>
          </a:p>
          <a:p>
            <a:pPr algn="ctr"/>
            <a:endParaRPr lang="ru-RU" sz="1200" dirty="0"/>
          </a:p>
        </p:txBody>
      </p:sp>
      <p:cxnSp>
        <p:nvCxnSpPr>
          <p:cNvPr id="29" name="Прямая со стрелкой 28"/>
          <p:cNvCxnSpPr>
            <a:stCxn id="24" idx="6"/>
          </p:cNvCxnSpPr>
          <p:nvPr/>
        </p:nvCxnSpPr>
        <p:spPr>
          <a:xfrm>
            <a:off x="5156157" y="1455415"/>
            <a:ext cx="1803095" cy="1479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Овал 34"/>
          <p:cNvSpPr/>
          <p:nvPr/>
        </p:nvSpPr>
        <p:spPr>
          <a:xfrm>
            <a:off x="6979807" y="1215946"/>
            <a:ext cx="562708" cy="527539"/>
          </a:xfrm>
          <a:prstGeom prst="ellipse">
            <a:avLst/>
          </a:prstGeom>
          <a:noFill/>
          <a:ln w="2857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TextBox 35"/>
          <p:cNvSpPr txBox="1"/>
          <p:nvPr/>
        </p:nvSpPr>
        <p:spPr>
          <a:xfrm>
            <a:off x="7045063" y="1341215"/>
            <a:ext cx="43219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dirty="0" smtClean="0"/>
              <a:t>3</a:t>
            </a:r>
            <a:endParaRPr lang="ru-RU" sz="1200" dirty="0"/>
          </a:p>
        </p:txBody>
      </p:sp>
      <p:sp>
        <p:nvSpPr>
          <p:cNvPr id="37" name="TextBox 36"/>
          <p:cNvSpPr txBox="1"/>
          <p:nvPr/>
        </p:nvSpPr>
        <p:spPr>
          <a:xfrm>
            <a:off x="6619031" y="1789944"/>
            <a:ext cx="121244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1200" dirty="0" smtClean="0"/>
              <a:t>в течение 1 </a:t>
            </a:r>
            <a:r>
              <a:rPr lang="ru-RU" sz="1200" dirty="0" err="1" smtClean="0"/>
              <a:t>р.д</a:t>
            </a:r>
            <a:r>
              <a:rPr lang="ru-RU" sz="1200" dirty="0" smtClean="0"/>
              <a:t>.</a:t>
            </a:r>
            <a:endParaRPr lang="ru-RU" sz="1200" dirty="0"/>
          </a:p>
        </p:txBody>
      </p:sp>
      <p:sp>
        <p:nvSpPr>
          <p:cNvPr id="38" name="TextBox 37"/>
          <p:cNvSpPr txBox="1"/>
          <p:nvPr/>
        </p:nvSpPr>
        <p:spPr>
          <a:xfrm>
            <a:off x="6439557" y="556602"/>
            <a:ext cx="164320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1200" dirty="0" smtClean="0"/>
              <a:t>Заказчик </a:t>
            </a:r>
          </a:p>
          <a:p>
            <a:pPr algn="ctr"/>
            <a:r>
              <a:rPr lang="ru-RU" sz="1200" dirty="0"/>
              <a:t>н</a:t>
            </a:r>
            <a:r>
              <a:rPr lang="ru-RU" sz="1200" dirty="0" smtClean="0"/>
              <a:t>аправляет</a:t>
            </a:r>
          </a:p>
          <a:p>
            <a:pPr algn="ctr"/>
            <a:r>
              <a:rPr lang="ru-RU" sz="1200" dirty="0" smtClean="0"/>
              <a:t> победителю контракт</a:t>
            </a:r>
            <a:endParaRPr lang="ru-RU" sz="1200" dirty="0"/>
          </a:p>
        </p:txBody>
      </p:sp>
      <p:cxnSp>
        <p:nvCxnSpPr>
          <p:cNvPr id="48" name="Прямая со стрелкой 47"/>
          <p:cNvCxnSpPr/>
          <p:nvPr/>
        </p:nvCxnSpPr>
        <p:spPr>
          <a:xfrm flipV="1">
            <a:off x="7542515" y="1446807"/>
            <a:ext cx="914401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Овал 48"/>
          <p:cNvSpPr/>
          <p:nvPr/>
        </p:nvSpPr>
        <p:spPr>
          <a:xfrm>
            <a:off x="8456916" y="1207939"/>
            <a:ext cx="562708" cy="527539"/>
          </a:xfrm>
          <a:prstGeom prst="ellipse">
            <a:avLst/>
          </a:prstGeom>
          <a:noFill/>
          <a:ln w="2857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0" name="TextBox 49"/>
          <p:cNvSpPr txBox="1"/>
          <p:nvPr/>
        </p:nvSpPr>
        <p:spPr>
          <a:xfrm>
            <a:off x="8522172" y="1333208"/>
            <a:ext cx="43219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dirty="0" smtClean="0"/>
              <a:t>5</a:t>
            </a:r>
            <a:endParaRPr lang="ru-RU" sz="1200" dirty="0"/>
          </a:p>
        </p:txBody>
      </p:sp>
      <p:sp>
        <p:nvSpPr>
          <p:cNvPr id="51" name="TextBox 50"/>
          <p:cNvSpPr txBox="1"/>
          <p:nvPr/>
        </p:nvSpPr>
        <p:spPr>
          <a:xfrm>
            <a:off x="8096140" y="1781937"/>
            <a:ext cx="121244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1200" dirty="0" smtClean="0"/>
              <a:t>в течение 1 </a:t>
            </a:r>
            <a:r>
              <a:rPr lang="ru-RU" sz="1200" dirty="0" err="1" smtClean="0"/>
              <a:t>р.д</a:t>
            </a:r>
            <a:r>
              <a:rPr lang="ru-RU" sz="1200" dirty="0" smtClean="0"/>
              <a:t>.</a:t>
            </a:r>
            <a:endParaRPr lang="ru-RU" sz="1200" dirty="0"/>
          </a:p>
        </p:txBody>
      </p:sp>
      <p:sp>
        <p:nvSpPr>
          <p:cNvPr id="52" name="TextBox 51"/>
          <p:cNvSpPr txBox="1"/>
          <p:nvPr/>
        </p:nvSpPr>
        <p:spPr>
          <a:xfrm>
            <a:off x="8198732" y="548595"/>
            <a:ext cx="107907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1200" dirty="0" smtClean="0"/>
              <a:t>Победитель</a:t>
            </a:r>
          </a:p>
          <a:p>
            <a:pPr algn="ctr"/>
            <a:r>
              <a:rPr lang="ru-RU" sz="1200" dirty="0" smtClean="0"/>
              <a:t> подписывает</a:t>
            </a:r>
          </a:p>
          <a:p>
            <a:pPr algn="ctr"/>
            <a:r>
              <a:rPr lang="ru-RU" sz="1200" dirty="0" smtClean="0"/>
              <a:t> контракт</a:t>
            </a:r>
            <a:endParaRPr lang="ru-RU" sz="1200" dirty="0"/>
          </a:p>
        </p:txBody>
      </p:sp>
      <p:cxnSp>
        <p:nvCxnSpPr>
          <p:cNvPr id="53" name="Прямая со стрелкой 52"/>
          <p:cNvCxnSpPr/>
          <p:nvPr/>
        </p:nvCxnSpPr>
        <p:spPr>
          <a:xfrm flipV="1">
            <a:off x="9026103" y="1452655"/>
            <a:ext cx="914401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Овал 53"/>
          <p:cNvSpPr/>
          <p:nvPr/>
        </p:nvSpPr>
        <p:spPr>
          <a:xfrm>
            <a:off x="9940504" y="1213787"/>
            <a:ext cx="562708" cy="527539"/>
          </a:xfrm>
          <a:prstGeom prst="ellipse">
            <a:avLst/>
          </a:prstGeom>
          <a:noFill/>
          <a:ln w="2857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5" name="TextBox 54"/>
          <p:cNvSpPr txBox="1"/>
          <p:nvPr/>
        </p:nvSpPr>
        <p:spPr>
          <a:xfrm>
            <a:off x="10005760" y="1339056"/>
            <a:ext cx="43219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dirty="0" smtClean="0"/>
              <a:t>6</a:t>
            </a:r>
            <a:endParaRPr lang="ru-RU" sz="1200" dirty="0"/>
          </a:p>
        </p:txBody>
      </p:sp>
      <p:sp>
        <p:nvSpPr>
          <p:cNvPr id="56" name="TextBox 55"/>
          <p:cNvSpPr txBox="1"/>
          <p:nvPr/>
        </p:nvSpPr>
        <p:spPr>
          <a:xfrm>
            <a:off x="8096140" y="3813084"/>
            <a:ext cx="121244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1200" dirty="0"/>
              <a:t>в течение 1 </a:t>
            </a:r>
            <a:r>
              <a:rPr lang="ru-RU" sz="1200" dirty="0" err="1"/>
              <a:t>р.д</a:t>
            </a:r>
            <a:r>
              <a:rPr lang="ru-RU" sz="1200" dirty="0"/>
              <a:t>.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9682320" y="554443"/>
            <a:ext cx="107907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1200" dirty="0" smtClean="0"/>
              <a:t>Заказчик</a:t>
            </a:r>
          </a:p>
          <a:p>
            <a:pPr algn="ctr"/>
            <a:r>
              <a:rPr lang="ru-RU" sz="1200" dirty="0" smtClean="0"/>
              <a:t> подписывает</a:t>
            </a:r>
          </a:p>
          <a:p>
            <a:pPr algn="ctr"/>
            <a:r>
              <a:rPr lang="ru-RU" sz="1200" dirty="0" smtClean="0"/>
              <a:t> контракт</a:t>
            </a:r>
            <a:endParaRPr lang="ru-RU" sz="1200" dirty="0"/>
          </a:p>
        </p:txBody>
      </p:sp>
      <p:sp>
        <p:nvSpPr>
          <p:cNvPr id="58" name="TextBox 57"/>
          <p:cNvSpPr txBox="1"/>
          <p:nvPr/>
        </p:nvSpPr>
        <p:spPr>
          <a:xfrm>
            <a:off x="11241336" y="1262141"/>
            <a:ext cx="87254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∑</a:t>
            </a:r>
            <a:r>
              <a:rPr lang="en-US" sz="1200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min 4</a:t>
            </a:r>
            <a:r>
              <a:rPr lang="ru-RU" sz="1200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р.д</a:t>
            </a:r>
            <a:r>
              <a:rPr lang="ru-RU" sz="1200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.</a:t>
            </a:r>
          </a:p>
          <a:p>
            <a:r>
              <a:rPr lang="ru-RU" sz="1200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 </a:t>
            </a:r>
            <a:r>
              <a:rPr lang="en-US" sz="1200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max </a:t>
            </a:r>
            <a:r>
              <a:rPr lang="ru-RU" sz="1200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8 </a:t>
            </a:r>
            <a:r>
              <a:rPr lang="ru-RU" sz="1200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р.д</a:t>
            </a:r>
            <a:endParaRPr lang="ru-RU" sz="1200" dirty="0">
              <a:solidFill>
                <a:schemeClr val="accent5">
                  <a:lumMod val="60000"/>
                  <a:lumOff val="40000"/>
                </a:schemeClr>
              </a:solidFill>
            </a:endParaRPr>
          </a:p>
        </p:txBody>
      </p:sp>
      <p:cxnSp>
        <p:nvCxnSpPr>
          <p:cNvPr id="59" name="Прямая соединительная линия 58"/>
          <p:cNvCxnSpPr/>
          <p:nvPr/>
        </p:nvCxnSpPr>
        <p:spPr>
          <a:xfrm>
            <a:off x="8740924" y="1741326"/>
            <a:ext cx="4956" cy="567453"/>
          </a:xfrm>
          <a:prstGeom prst="line">
            <a:avLst/>
          </a:prstGeom>
          <a:ln>
            <a:solidFill>
              <a:schemeClr val="accent2">
                <a:lumMod val="7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Прямая со стрелкой 61"/>
          <p:cNvCxnSpPr/>
          <p:nvPr/>
        </p:nvCxnSpPr>
        <p:spPr>
          <a:xfrm>
            <a:off x="8770290" y="2304383"/>
            <a:ext cx="1179356" cy="8792"/>
          </a:xfrm>
          <a:prstGeom prst="straightConnector1">
            <a:avLst/>
          </a:prstGeom>
          <a:ln>
            <a:solidFill>
              <a:schemeClr val="accent2">
                <a:lumMod val="75000"/>
              </a:schemeClr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TextBox 62"/>
          <p:cNvSpPr txBox="1"/>
          <p:nvPr/>
        </p:nvSpPr>
        <p:spPr>
          <a:xfrm>
            <a:off x="7899547" y="2321302"/>
            <a:ext cx="167744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1200" dirty="0" smtClean="0"/>
              <a:t>Победитель</a:t>
            </a:r>
          </a:p>
          <a:p>
            <a:pPr algn="ctr"/>
            <a:r>
              <a:rPr lang="ru-RU" sz="1200" dirty="0" smtClean="0"/>
              <a:t> направляет</a:t>
            </a:r>
          </a:p>
          <a:p>
            <a:pPr algn="ctr"/>
            <a:r>
              <a:rPr lang="ru-RU" sz="1200" dirty="0" smtClean="0"/>
              <a:t> протокол разногласий</a:t>
            </a:r>
            <a:endParaRPr lang="ru-RU" sz="1200" dirty="0"/>
          </a:p>
        </p:txBody>
      </p:sp>
      <p:sp>
        <p:nvSpPr>
          <p:cNvPr id="65" name="Овал 64"/>
          <p:cNvSpPr/>
          <p:nvPr/>
        </p:nvSpPr>
        <p:spPr>
          <a:xfrm>
            <a:off x="9960086" y="2036932"/>
            <a:ext cx="562708" cy="527539"/>
          </a:xfrm>
          <a:prstGeom prst="ellipse">
            <a:avLst/>
          </a:prstGeom>
          <a:noFill/>
          <a:ln w="28575">
            <a:solidFill>
              <a:schemeClr val="accent2">
                <a:lumMod val="7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6" name="TextBox 65"/>
          <p:cNvSpPr txBox="1"/>
          <p:nvPr/>
        </p:nvSpPr>
        <p:spPr>
          <a:xfrm>
            <a:off x="10025342" y="2162201"/>
            <a:ext cx="43219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dirty="0" smtClean="0"/>
              <a:t>6</a:t>
            </a:r>
            <a:endParaRPr lang="ru-RU" sz="1200" dirty="0"/>
          </a:p>
        </p:txBody>
      </p:sp>
      <p:sp>
        <p:nvSpPr>
          <p:cNvPr id="68" name="TextBox 67"/>
          <p:cNvSpPr txBox="1"/>
          <p:nvPr/>
        </p:nvSpPr>
        <p:spPr>
          <a:xfrm>
            <a:off x="8762561" y="2650897"/>
            <a:ext cx="2950295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1200" dirty="0" smtClean="0"/>
              <a:t>Заказчик </a:t>
            </a:r>
          </a:p>
          <a:p>
            <a:pPr algn="ctr"/>
            <a:r>
              <a:rPr lang="ru-RU" sz="1200" dirty="0" smtClean="0"/>
              <a:t>дорабатывает контракт</a:t>
            </a:r>
          </a:p>
          <a:p>
            <a:pPr algn="ctr"/>
            <a:r>
              <a:rPr lang="ru-RU" sz="1200" dirty="0" smtClean="0"/>
              <a:t> с учётом замечаний</a:t>
            </a:r>
          </a:p>
          <a:p>
            <a:pPr algn="ctr"/>
            <a:r>
              <a:rPr lang="ru-RU" sz="1200" dirty="0" smtClean="0"/>
              <a:t> и направляет его на подпись победителю</a:t>
            </a:r>
          </a:p>
          <a:p>
            <a:pPr algn="ctr"/>
            <a:r>
              <a:rPr lang="ru-RU" sz="1200" dirty="0" smtClean="0"/>
              <a:t> на либо направляет </a:t>
            </a:r>
          </a:p>
          <a:p>
            <a:pPr algn="ctr"/>
            <a:r>
              <a:rPr lang="ru-RU" sz="1200" dirty="0" smtClean="0"/>
              <a:t>уведомление об отказе </a:t>
            </a:r>
            <a:endParaRPr lang="ru-RU" sz="1200" dirty="0"/>
          </a:p>
        </p:txBody>
      </p:sp>
      <p:cxnSp>
        <p:nvCxnSpPr>
          <p:cNvPr id="61" name="Прямая соединительная линия 60"/>
          <p:cNvCxnSpPr/>
          <p:nvPr/>
        </p:nvCxnSpPr>
        <p:spPr>
          <a:xfrm>
            <a:off x="10237692" y="2580565"/>
            <a:ext cx="8" cy="1055666"/>
          </a:xfrm>
          <a:prstGeom prst="line">
            <a:avLst/>
          </a:prstGeom>
          <a:ln>
            <a:solidFill>
              <a:schemeClr val="accent2">
                <a:lumMod val="7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>
            <a:endCxn id="64" idx="6"/>
          </p:cNvCxnSpPr>
          <p:nvPr/>
        </p:nvCxnSpPr>
        <p:spPr>
          <a:xfrm flipH="1" flipV="1">
            <a:off x="8920011" y="3621111"/>
            <a:ext cx="1321430" cy="8792"/>
          </a:xfrm>
          <a:prstGeom prst="straightConnector1">
            <a:avLst/>
          </a:prstGeom>
          <a:ln>
            <a:solidFill>
              <a:schemeClr val="accent2">
                <a:lumMod val="75000"/>
              </a:schemeClr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Овал 63"/>
          <p:cNvSpPr/>
          <p:nvPr/>
        </p:nvSpPr>
        <p:spPr>
          <a:xfrm>
            <a:off x="8357303" y="3357341"/>
            <a:ext cx="562708" cy="527539"/>
          </a:xfrm>
          <a:prstGeom prst="ellipse">
            <a:avLst/>
          </a:prstGeom>
          <a:noFill/>
          <a:ln w="28575">
            <a:solidFill>
              <a:schemeClr val="accent2">
                <a:lumMod val="7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7" name="TextBox 66"/>
          <p:cNvSpPr txBox="1"/>
          <p:nvPr/>
        </p:nvSpPr>
        <p:spPr>
          <a:xfrm>
            <a:off x="8422559" y="3482610"/>
            <a:ext cx="43219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dirty="0" smtClean="0"/>
              <a:t>7</a:t>
            </a:r>
            <a:endParaRPr lang="ru-RU" sz="1200" dirty="0"/>
          </a:p>
        </p:txBody>
      </p:sp>
      <p:sp>
        <p:nvSpPr>
          <p:cNvPr id="69" name="TextBox 68"/>
          <p:cNvSpPr txBox="1"/>
          <p:nvPr/>
        </p:nvSpPr>
        <p:spPr>
          <a:xfrm>
            <a:off x="7245898" y="4322690"/>
            <a:ext cx="269522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1200" dirty="0" smtClean="0"/>
              <a:t>Победитель</a:t>
            </a:r>
          </a:p>
          <a:p>
            <a:pPr algn="ctr"/>
            <a:r>
              <a:rPr lang="ru-RU" sz="1200" dirty="0" smtClean="0"/>
              <a:t> подписывает контракт </a:t>
            </a:r>
          </a:p>
          <a:p>
            <a:pPr algn="ctr"/>
            <a:r>
              <a:rPr lang="ru-RU" sz="1200" dirty="0" smtClean="0"/>
              <a:t>либо отказывается от его подписания </a:t>
            </a:r>
            <a:endParaRPr lang="ru-RU" sz="1200" dirty="0"/>
          </a:p>
        </p:txBody>
      </p:sp>
      <p:sp>
        <p:nvSpPr>
          <p:cNvPr id="70" name="TextBox 69"/>
          <p:cNvSpPr txBox="1"/>
          <p:nvPr/>
        </p:nvSpPr>
        <p:spPr>
          <a:xfrm>
            <a:off x="9601551" y="1784989"/>
            <a:ext cx="121244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1200" dirty="0"/>
              <a:t>в течение 1 </a:t>
            </a:r>
            <a:r>
              <a:rPr lang="ru-RU" sz="1200" dirty="0" err="1"/>
              <a:t>р.д</a:t>
            </a:r>
            <a:r>
              <a:rPr lang="ru-RU" sz="1200" dirty="0"/>
              <a:t>.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11304372" y="4178314"/>
            <a:ext cx="66556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dirty="0" smtClean="0">
                <a:solidFill>
                  <a:schemeClr val="accent4">
                    <a:lumMod val="50000"/>
                  </a:schemeClr>
                </a:solidFill>
              </a:rPr>
              <a:t>∑10 </a:t>
            </a:r>
            <a:r>
              <a:rPr lang="ru-RU" sz="1200" dirty="0" err="1" smtClean="0">
                <a:solidFill>
                  <a:schemeClr val="accent4">
                    <a:lumMod val="50000"/>
                  </a:schemeClr>
                </a:solidFill>
              </a:rPr>
              <a:t>р.д</a:t>
            </a:r>
            <a:endParaRPr lang="ru-RU" sz="1200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72" name="Овал 71"/>
          <p:cNvSpPr/>
          <p:nvPr/>
        </p:nvSpPr>
        <p:spPr>
          <a:xfrm>
            <a:off x="9960086" y="4063664"/>
            <a:ext cx="562708" cy="527539"/>
          </a:xfrm>
          <a:prstGeom prst="ellipse">
            <a:avLst/>
          </a:prstGeom>
          <a:noFill/>
          <a:ln w="28575">
            <a:solidFill>
              <a:schemeClr val="accent2">
                <a:lumMod val="7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3" name="TextBox 72"/>
          <p:cNvSpPr txBox="1"/>
          <p:nvPr/>
        </p:nvSpPr>
        <p:spPr>
          <a:xfrm>
            <a:off x="10025342" y="4188933"/>
            <a:ext cx="432197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1200" dirty="0" smtClean="0"/>
              <a:t>8</a:t>
            </a:r>
            <a:endParaRPr lang="ru-RU" sz="1200" dirty="0"/>
          </a:p>
        </p:txBody>
      </p:sp>
      <p:sp>
        <p:nvSpPr>
          <p:cNvPr id="74" name="TextBox 73"/>
          <p:cNvSpPr txBox="1"/>
          <p:nvPr/>
        </p:nvSpPr>
        <p:spPr>
          <a:xfrm>
            <a:off x="9369084" y="4955598"/>
            <a:ext cx="2029659" cy="830997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ru-RU" sz="1200" dirty="0" smtClean="0"/>
              <a:t>Заказчик </a:t>
            </a:r>
          </a:p>
          <a:p>
            <a:pPr algn="ctr"/>
            <a:r>
              <a:rPr lang="ru-RU" sz="1200" dirty="0" smtClean="0"/>
              <a:t>подписывает контракт</a:t>
            </a:r>
          </a:p>
          <a:p>
            <a:pPr algn="ctr"/>
            <a:r>
              <a:rPr lang="ru-RU" sz="1200" dirty="0" smtClean="0"/>
              <a:t>  либо направляет </a:t>
            </a:r>
          </a:p>
          <a:p>
            <a:pPr algn="ctr"/>
            <a:r>
              <a:rPr lang="ru-RU" sz="1200" dirty="0"/>
              <a:t>к</a:t>
            </a:r>
            <a:r>
              <a:rPr lang="ru-RU" sz="1200" dirty="0" smtClean="0"/>
              <a:t>онтракт участнику под №2 </a:t>
            </a:r>
            <a:endParaRPr lang="ru-RU" sz="1200" dirty="0"/>
          </a:p>
        </p:txBody>
      </p:sp>
      <p:cxnSp>
        <p:nvCxnSpPr>
          <p:cNvPr id="75" name="Прямая соединительная линия 74"/>
          <p:cNvCxnSpPr/>
          <p:nvPr/>
        </p:nvCxnSpPr>
        <p:spPr>
          <a:xfrm>
            <a:off x="10237707" y="4613098"/>
            <a:ext cx="0" cy="939682"/>
          </a:xfrm>
          <a:prstGeom prst="line">
            <a:avLst/>
          </a:prstGeom>
          <a:ln>
            <a:solidFill>
              <a:schemeClr val="accent2">
                <a:lumMod val="7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Прямая со стрелкой 75"/>
          <p:cNvCxnSpPr/>
          <p:nvPr/>
        </p:nvCxnSpPr>
        <p:spPr>
          <a:xfrm flipH="1">
            <a:off x="8930641" y="5542530"/>
            <a:ext cx="1292704" cy="10250"/>
          </a:xfrm>
          <a:prstGeom prst="straightConnector1">
            <a:avLst/>
          </a:prstGeom>
          <a:ln>
            <a:solidFill>
              <a:schemeClr val="accent2">
                <a:lumMod val="75000"/>
              </a:schemeClr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Прямая со стрелкой 76"/>
          <p:cNvCxnSpPr/>
          <p:nvPr/>
        </p:nvCxnSpPr>
        <p:spPr>
          <a:xfrm flipV="1">
            <a:off x="10514886" y="1440285"/>
            <a:ext cx="543257" cy="652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10991466" y="1239379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)</a:t>
            </a:r>
            <a:r>
              <a:rPr lang="ru-RU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.</a:t>
            </a:r>
            <a:endParaRPr lang="ru-RU" dirty="0">
              <a:solidFill>
                <a:schemeClr val="accent5">
                  <a:lumMod val="60000"/>
                  <a:lumOff val="40000"/>
                </a:schemeClr>
              </a:solidFill>
            </a:endParaRPr>
          </a:p>
        </p:txBody>
      </p:sp>
      <p:cxnSp>
        <p:nvCxnSpPr>
          <p:cNvPr id="80" name="Прямая соединительная линия 79"/>
          <p:cNvCxnSpPr/>
          <p:nvPr/>
        </p:nvCxnSpPr>
        <p:spPr>
          <a:xfrm flipH="1">
            <a:off x="8654376" y="3898479"/>
            <a:ext cx="4390" cy="436204"/>
          </a:xfrm>
          <a:prstGeom prst="line">
            <a:avLst/>
          </a:prstGeom>
          <a:ln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Прямая со стрелкой 80"/>
          <p:cNvCxnSpPr/>
          <p:nvPr/>
        </p:nvCxnSpPr>
        <p:spPr>
          <a:xfrm flipV="1">
            <a:off x="8658766" y="4331268"/>
            <a:ext cx="1297495" cy="3415"/>
          </a:xfrm>
          <a:prstGeom prst="straightConnector1">
            <a:avLst/>
          </a:prstGeom>
          <a:ln>
            <a:solidFill>
              <a:schemeClr val="accent2">
                <a:lumMod val="75000"/>
              </a:schemeClr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TextBox 81"/>
          <p:cNvSpPr txBox="1"/>
          <p:nvPr/>
        </p:nvSpPr>
        <p:spPr>
          <a:xfrm>
            <a:off x="9682320" y="4578881"/>
            <a:ext cx="121244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1200" dirty="0"/>
              <a:t>в течение 1 </a:t>
            </a:r>
            <a:r>
              <a:rPr lang="ru-RU" sz="1200" dirty="0" err="1"/>
              <a:t>р.д</a:t>
            </a:r>
            <a:r>
              <a:rPr lang="ru-RU" sz="1200" dirty="0"/>
              <a:t>.</a:t>
            </a:r>
          </a:p>
        </p:txBody>
      </p:sp>
      <p:cxnSp>
        <p:nvCxnSpPr>
          <p:cNvPr id="84" name="Прямая со стрелкой 83"/>
          <p:cNvCxnSpPr/>
          <p:nvPr/>
        </p:nvCxnSpPr>
        <p:spPr>
          <a:xfrm>
            <a:off x="10524059" y="4327432"/>
            <a:ext cx="524909" cy="0"/>
          </a:xfrm>
          <a:prstGeom prst="straightConnector1">
            <a:avLst/>
          </a:prstGeom>
          <a:ln>
            <a:solidFill>
              <a:schemeClr val="accent2">
                <a:lumMod val="75000"/>
              </a:schemeClr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5" name="TextBox 84"/>
          <p:cNvSpPr txBox="1"/>
          <p:nvPr/>
        </p:nvSpPr>
        <p:spPr>
          <a:xfrm>
            <a:off x="11036696" y="4132148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4">
                    <a:lumMod val="50000"/>
                  </a:schemeClr>
                </a:solidFill>
              </a:rPr>
              <a:t>)</a:t>
            </a:r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.</a:t>
            </a:r>
            <a:endParaRPr lang="ru-RU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86" name="Овал 85"/>
          <p:cNvSpPr/>
          <p:nvPr/>
        </p:nvSpPr>
        <p:spPr>
          <a:xfrm>
            <a:off x="8359247" y="5289010"/>
            <a:ext cx="562708" cy="527539"/>
          </a:xfrm>
          <a:prstGeom prst="ellipse">
            <a:avLst/>
          </a:prstGeom>
          <a:noFill/>
          <a:ln w="28575">
            <a:solidFill>
              <a:schemeClr val="accent2">
                <a:lumMod val="7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7" name="TextBox 86"/>
          <p:cNvSpPr txBox="1"/>
          <p:nvPr/>
        </p:nvSpPr>
        <p:spPr>
          <a:xfrm>
            <a:off x="8429443" y="5404031"/>
            <a:ext cx="43219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dirty="0" smtClean="0"/>
              <a:t>9*</a:t>
            </a:r>
            <a:endParaRPr lang="ru-RU" sz="1200" dirty="0"/>
          </a:p>
        </p:txBody>
      </p:sp>
      <p:sp>
        <p:nvSpPr>
          <p:cNvPr id="89" name="TextBox 88"/>
          <p:cNvSpPr txBox="1"/>
          <p:nvPr/>
        </p:nvSpPr>
        <p:spPr>
          <a:xfrm>
            <a:off x="-22279" y="5801018"/>
            <a:ext cx="100868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*алгоритм взаимодействия с участником №2 аналогичен алгоритму взаимодействия с победителем</a:t>
            </a:r>
            <a:endParaRPr lang="ru-RU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90" name="TextBox 89"/>
          <p:cNvSpPr txBox="1"/>
          <p:nvPr/>
        </p:nvSpPr>
        <p:spPr>
          <a:xfrm>
            <a:off x="0" y="6303805"/>
            <a:ext cx="93845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!!! если участник №2 отказался от заключения контракта закупка признаётся несостоявшейся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28" name="Правая фигурная скобка 27"/>
          <p:cNvSpPr/>
          <p:nvPr/>
        </p:nvSpPr>
        <p:spPr>
          <a:xfrm rot="16200000">
            <a:off x="2663592" y="-648603"/>
            <a:ext cx="247409" cy="3612304"/>
          </a:xfrm>
          <a:prstGeom prst="rightBrace">
            <a:avLst>
              <a:gd name="adj1" fmla="val 58086"/>
              <a:gd name="adj2" fmla="val 50000"/>
            </a:avLst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8" name="TextBox 87"/>
          <p:cNvSpPr txBox="1"/>
          <p:nvPr/>
        </p:nvSpPr>
        <p:spPr>
          <a:xfrm>
            <a:off x="1628637" y="518471"/>
            <a:ext cx="17728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1200" dirty="0" smtClean="0"/>
              <a:t>2 </a:t>
            </a:r>
            <a:r>
              <a:rPr lang="ru-RU" sz="1200" dirty="0" err="1" smtClean="0"/>
              <a:t>р.д</a:t>
            </a:r>
            <a:r>
              <a:rPr lang="ru-RU" sz="1200" dirty="0" smtClean="0"/>
              <a:t>. осуществляется</a:t>
            </a:r>
          </a:p>
          <a:p>
            <a:pPr algn="ctr"/>
            <a:r>
              <a:rPr lang="ru-RU" sz="1200" dirty="0" smtClean="0"/>
              <a:t> подача и прием заявок </a:t>
            </a:r>
            <a:endParaRPr lang="ru-RU" sz="1200" dirty="0"/>
          </a:p>
        </p:txBody>
      </p:sp>
      <p:sp>
        <p:nvSpPr>
          <p:cNvPr id="91" name="TextBox 90"/>
          <p:cNvSpPr txBox="1"/>
          <p:nvPr/>
        </p:nvSpPr>
        <p:spPr>
          <a:xfrm>
            <a:off x="2592624" y="1308306"/>
            <a:ext cx="43219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dirty="0" smtClean="0">
                <a:solidFill>
                  <a:srgbClr val="C00000"/>
                </a:solidFill>
              </a:rPr>
              <a:t>2</a:t>
            </a:r>
            <a:endParaRPr lang="ru-RU" sz="12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9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295</TotalTime>
  <Words>175</Words>
  <Application>Microsoft Office PowerPoint</Application>
  <PresentationFormat>Широкоэкранный</PresentationFormat>
  <Paragraphs>63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Arial Narrow</vt:lpstr>
      <vt:lpstr>Calibri</vt:lpstr>
      <vt:lpstr>Calibri Light</vt:lpstr>
      <vt:lpstr>Тема Office</vt:lpstr>
      <vt:lpstr>    СХЕМА ПРОВЕДЕНИЯ МАЛОЙ ЗАКУПКИ В ЭЛЕКТРОННОМ МАГАЗИНЕ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АЛГОРИТМ ПРОВЕДЕНИЯ МАЛОЙ ЗАКУПКИ В ЭЛЕКТРОННОЙ ФОРМЕ</dc:title>
  <dc:creator>User</dc:creator>
  <cp:lastModifiedBy>Бухтиярова Н.В.</cp:lastModifiedBy>
  <cp:revision>17</cp:revision>
  <cp:lastPrinted>2020-07-16T14:33:15Z</cp:lastPrinted>
  <dcterms:created xsi:type="dcterms:W3CDTF">2020-07-15T15:02:50Z</dcterms:created>
  <dcterms:modified xsi:type="dcterms:W3CDTF">2020-10-12T11:01:57Z</dcterms:modified>
</cp:coreProperties>
</file>