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674" r:id="rId2"/>
    <p:sldId id="721" r:id="rId3"/>
    <p:sldId id="654" r:id="rId4"/>
    <p:sldId id="668" r:id="rId5"/>
    <p:sldId id="676" r:id="rId6"/>
    <p:sldId id="691" r:id="rId7"/>
    <p:sldId id="683" r:id="rId8"/>
    <p:sldId id="684" r:id="rId9"/>
    <p:sldId id="701" r:id="rId10"/>
    <p:sldId id="694" r:id="rId11"/>
    <p:sldId id="743" r:id="rId12"/>
    <p:sldId id="695" r:id="rId13"/>
    <p:sldId id="742" r:id="rId14"/>
    <p:sldId id="696" r:id="rId15"/>
    <p:sldId id="698" r:id="rId16"/>
    <p:sldId id="712" r:id="rId17"/>
    <p:sldId id="700" r:id="rId18"/>
    <p:sldId id="711" r:id="rId19"/>
    <p:sldId id="702" r:id="rId20"/>
    <p:sldId id="703" r:id="rId21"/>
    <p:sldId id="704" r:id="rId22"/>
    <p:sldId id="705" r:id="rId23"/>
    <p:sldId id="706" r:id="rId24"/>
    <p:sldId id="707" r:id="rId25"/>
    <p:sldId id="708" r:id="rId26"/>
    <p:sldId id="709" r:id="rId27"/>
    <p:sldId id="710" r:id="rId28"/>
    <p:sldId id="713" r:id="rId29"/>
    <p:sldId id="714" r:id="rId30"/>
    <p:sldId id="715" r:id="rId31"/>
    <p:sldId id="720" r:id="rId32"/>
    <p:sldId id="731" r:id="rId33"/>
    <p:sldId id="732" r:id="rId34"/>
    <p:sldId id="733" r:id="rId35"/>
    <p:sldId id="716" r:id="rId36"/>
    <p:sldId id="717" r:id="rId37"/>
    <p:sldId id="719" r:id="rId38"/>
    <p:sldId id="722" r:id="rId39"/>
    <p:sldId id="723" r:id="rId40"/>
    <p:sldId id="726" r:id="rId41"/>
    <p:sldId id="727" r:id="rId42"/>
    <p:sldId id="728" r:id="rId43"/>
    <p:sldId id="729" r:id="rId44"/>
    <p:sldId id="730" r:id="rId45"/>
    <p:sldId id="734" r:id="rId46"/>
    <p:sldId id="735" r:id="rId47"/>
    <p:sldId id="736" r:id="rId48"/>
    <p:sldId id="737" r:id="rId49"/>
    <p:sldId id="738" r:id="rId50"/>
    <p:sldId id="740" r:id="rId51"/>
    <p:sldId id="741" r:id="rId52"/>
    <p:sldId id="692" r:id="rId53"/>
  </p:sldIdLst>
  <p:sldSz cx="12192000" cy="6858000"/>
  <p:notesSz cx="6858000" cy="9144000"/>
  <p:embeddedFontLst>
    <p:embeddedFont>
      <p:font typeface="Verdana" panose="020B0604030504040204" pitchFamily="34" charset="0"/>
      <p:regular r:id="rId55"/>
      <p:bold r:id="rId56"/>
      <p:italic r:id="rId57"/>
      <p:boldItalic r:id="rId58"/>
    </p:embeddedFont>
    <p:embeddedFont>
      <p:font typeface="Arial Narrow" panose="020B0606020202030204" pitchFamily="34" charset="0"/>
      <p:regular r:id="rId59"/>
      <p:bold r:id="rId60"/>
      <p:italic r:id="rId61"/>
      <p:boldItalic r:id="rId62"/>
    </p:embeddedFont>
    <p:embeddedFont>
      <p:font typeface="Gotham Pro" panose="02000503040000020004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333"/>
    <a:srgbClr val="F9F9F9"/>
    <a:srgbClr val="F3B73F"/>
    <a:srgbClr val="FFA015"/>
    <a:srgbClr val="F24336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4E349-AA36-49CA-B59A-8FBE5518D32F}" v="634" dt="2020-08-24T17:53:52.758"/>
    <p1510:client id="{438AD067-FBB6-4D1B-A0C0-DF5038D15619}" v="169" dt="2020-08-24T18:32:06.707"/>
    <p1510:client id="{654596A6-F890-4979-8C60-3CBABC1BACF5}" v="1109" dt="2020-08-24T18:17:55.533"/>
    <p1510:client id="{9C133B57-0973-4365-A78B-9EC30297684E}" v="8" dt="2020-08-24T18:19:00.738"/>
    <p1510:client id="{B691F073-FFAB-4AC9-9888-D0867AE81F4F}" v="542" dt="2020-08-24T18:29:34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25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63FF5-FDD3-4A28-8115-4199DFFBD485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774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4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  <a:custGeom>
            <a:avLst/>
            <a:gdLst>
              <a:gd name="connsiteX0" fmla="*/ 267462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4183383 h 6857999"/>
              <a:gd name="connsiteX3" fmla="*/ 9517384 w 12192000"/>
              <a:gd name="connsiteY3" fmla="*/ 6857999 h 6857999"/>
              <a:gd name="connsiteX4" fmla="*/ 0 w 12192000"/>
              <a:gd name="connsiteY4" fmla="*/ 6857999 h 6857999"/>
              <a:gd name="connsiteX5" fmla="*/ 0 w 12192000"/>
              <a:gd name="connsiteY5" fmla="*/ 26746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7999">
                <a:moveTo>
                  <a:pt x="2674620" y="0"/>
                </a:moveTo>
                <a:lnTo>
                  <a:pt x="12192000" y="0"/>
                </a:lnTo>
                <a:lnTo>
                  <a:pt x="12192000" y="4183383"/>
                </a:lnTo>
                <a:lnTo>
                  <a:pt x="9517384" y="6857999"/>
                </a:lnTo>
                <a:lnTo>
                  <a:pt x="0" y="6857999"/>
                </a:lnTo>
                <a:lnTo>
                  <a:pt x="0" y="2674620"/>
                </a:ln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660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0478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 flipH="1">
            <a:off x="11536363" y="6389688"/>
            <a:ext cx="3921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lvl="0">
              <a:defRPr sz="1200" b="1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8655BC7-CADA-4A1A-ACEE-E2097F1D08BB}" type="slidenum">
              <a:rPr lang="id-ID" b="0" smtClean="0">
                <a:latin typeface="Montserrat Semi Bold" panose="00000700000000000000" pitchFamily="50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b="0" dirty="0">
              <a:latin typeface="Montserrat Semi Bold" panose="00000700000000000000" pitchFamily="50" charset="0"/>
            </a:endParaRP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57993" y="769302"/>
            <a:ext cx="2624462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57993" y="3539452"/>
            <a:ext cx="2624462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528146" y="769301"/>
            <a:ext cx="2624459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528144" y="3539452"/>
            <a:ext cx="2624461" cy="262446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3155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A5B6B-15C3-48F0-B18F-80911D395626}" type="datetimeFigureOut">
              <a:rPr lang="en-US"/>
              <a:pPr>
                <a:defRPr/>
              </a:pPr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E3FDF-0CD2-4177-9DE7-78382F4DD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235765" y="1837360"/>
            <a:ext cx="6882539" cy="2323974"/>
          </a:xfrm>
          <a:custGeom>
            <a:avLst/>
            <a:gdLst>
              <a:gd name="connsiteX0" fmla="*/ 0 w 6882539"/>
              <a:gd name="connsiteY0" fmla="*/ 0 h 2323974"/>
              <a:gd name="connsiteX1" fmla="*/ 6882539 w 6882539"/>
              <a:gd name="connsiteY1" fmla="*/ 0 h 2323974"/>
              <a:gd name="connsiteX2" fmla="*/ 6882539 w 6882539"/>
              <a:gd name="connsiteY2" fmla="*/ 2323974 h 2323974"/>
              <a:gd name="connsiteX3" fmla="*/ 0 w 6882539"/>
              <a:gd name="connsiteY3" fmla="*/ 2323974 h 2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2539" h="2323974">
                <a:moveTo>
                  <a:pt x="0" y="0"/>
                </a:moveTo>
                <a:lnTo>
                  <a:pt x="6882539" y="0"/>
                </a:lnTo>
                <a:lnTo>
                  <a:pt x="6882539" y="2323974"/>
                </a:lnTo>
                <a:lnTo>
                  <a:pt x="0" y="232397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341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795" y="-4973"/>
            <a:ext cx="12200794" cy="4861390"/>
          </a:xfrm>
          <a:custGeom>
            <a:avLst/>
            <a:gdLst>
              <a:gd name="connsiteX0" fmla="*/ 0 w 12200794"/>
              <a:gd name="connsiteY0" fmla="*/ 0 h 4861390"/>
              <a:gd name="connsiteX1" fmla="*/ 12200794 w 12200794"/>
              <a:gd name="connsiteY1" fmla="*/ 0 h 4861390"/>
              <a:gd name="connsiteX2" fmla="*/ 12200794 w 12200794"/>
              <a:gd name="connsiteY2" fmla="*/ 3450615 h 4861390"/>
              <a:gd name="connsiteX3" fmla="*/ 6100397 w 12200794"/>
              <a:gd name="connsiteY3" fmla="*/ 4861390 h 4861390"/>
              <a:gd name="connsiteX4" fmla="*/ 0 w 12200794"/>
              <a:gd name="connsiteY4" fmla="*/ 3450615 h 486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794" h="4861390">
                <a:moveTo>
                  <a:pt x="0" y="0"/>
                </a:moveTo>
                <a:lnTo>
                  <a:pt x="12200794" y="0"/>
                </a:lnTo>
                <a:lnTo>
                  <a:pt x="12200794" y="3450615"/>
                </a:lnTo>
                <a:lnTo>
                  <a:pt x="6100397" y="4861390"/>
                </a:lnTo>
                <a:lnTo>
                  <a:pt x="0" y="345061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6353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4096" y="3548269"/>
            <a:ext cx="7231951" cy="2521226"/>
          </a:xfrm>
          <a:custGeom>
            <a:avLst/>
            <a:gdLst>
              <a:gd name="connsiteX0" fmla="*/ 0 w 7231951"/>
              <a:gd name="connsiteY0" fmla="*/ 0 h 2521226"/>
              <a:gd name="connsiteX1" fmla="*/ 7231951 w 7231951"/>
              <a:gd name="connsiteY1" fmla="*/ 0 h 2521226"/>
              <a:gd name="connsiteX2" fmla="*/ 7231951 w 7231951"/>
              <a:gd name="connsiteY2" fmla="*/ 2521226 h 2521226"/>
              <a:gd name="connsiteX3" fmla="*/ 0 w 7231951"/>
              <a:gd name="connsiteY3" fmla="*/ 2521226 h 252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1951" h="2521226">
                <a:moveTo>
                  <a:pt x="0" y="0"/>
                </a:moveTo>
                <a:lnTo>
                  <a:pt x="7231951" y="0"/>
                </a:lnTo>
                <a:lnTo>
                  <a:pt x="7231951" y="2521226"/>
                </a:lnTo>
                <a:lnTo>
                  <a:pt x="0" y="252122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5422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1605" y="-741419"/>
            <a:ext cx="7161847" cy="7370830"/>
          </a:xfrm>
          <a:custGeom>
            <a:avLst/>
            <a:gdLst>
              <a:gd name="connsiteX0" fmla="*/ 2787816 w 7161847"/>
              <a:gd name="connsiteY0" fmla="*/ 7152549 h 7370830"/>
              <a:gd name="connsiteX1" fmla="*/ 2787817 w 7161847"/>
              <a:gd name="connsiteY1" fmla="*/ 7152549 h 7370830"/>
              <a:gd name="connsiteX2" fmla="*/ 2787816 w 7161847"/>
              <a:gd name="connsiteY2" fmla="*/ 7152550 h 7370830"/>
              <a:gd name="connsiteX3" fmla="*/ 1391706 w 7161847"/>
              <a:gd name="connsiteY3" fmla="*/ 6138863 h 7370830"/>
              <a:gd name="connsiteX4" fmla="*/ 1391707 w 7161847"/>
              <a:gd name="connsiteY4" fmla="*/ 6138863 h 7370830"/>
              <a:gd name="connsiteX5" fmla="*/ 1391707 w 7161847"/>
              <a:gd name="connsiteY5" fmla="*/ 6138864 h 7370830"/>
              <a:gd name="connsiteX6" fmla="*/ 6563752 w 7161847"/>
              <a:gd name="connsiteY6" fmla="*/ 5372121 h 7370830"/>
              <a:gd name="connsiteX7" fmla="*/ 6835791 w 7161847"/>
              <a:gd name="connsiteY7" fmla="*/ 5484803 h 7370830"/>
              <a:gd name="connsiteX8" fmla="*/ 6835790 w 7161847"/>
              <a:gd name="connsiteY8" fmla="*/ 5484804 h 7370830"/>
              <a:gd name="connsiteX9" fmla="*/ 6835790 w 7161847"/>
              <a:gd name="connsiteY9" fmla="*/ 6028882 h 7370830"/>
              <a:gd name="connsiteX10" fmla="*/ 6013108 w 7161847"/>
              <a:gd name="connsiteY10" fmla="*/ 6851562 h 7370830"/>
              <a:gd name="connsiteX11" fmla="*/ 5469030 w 7161847"/>
              <a:gd name="connsiteY11" fmla="*/ 6851562 h 7370830"/>
              <a:gd name="connsiteX12" fmla="*/ 5469030 w 7161847"/>
              <a:gd name="connsiteY12" fmla="*/ 6851564 h 7370830"/>
              <a:gd name="connsiteX13" fmla="*/ 5469031 w 7161847"/>
              <a:gd name="connsiteY13" fmla="*/ 6307485 h 7370830"/>
              <a:gd name="connsiteX14" fmla="*/ 6291713 w 7161847"/>
              <a:gd name="connsiteY14" fmla="*/ 5484803 h 7370830"/>
              <a:gd name="connsiteX15" fmla="*/ 6563752 w 7161847"/>
              <a:gd name="connsiteY15" fmla="*/ 5372121 h 7370830"/>
              <a:gd name="connsiteX16" fmla="*/ 6620795 w 7161847"/>
              <a:gd name="connsiteY16" fmla="*/ 4143997 h 7370830"/>
              <a:gd name="connsiteX17" fmla="*/ 6892834 w 7161847"/>
              <a:gd name="connsiteY17" fmla="*/ 4256679 h 7370830"/>
              <a:gd name="connsiteX18" fmla="*/ 6892832 w 7161847"/>
              <a:gd name="connsiteY18" fmla="*/ 4256681 h 7370830"/>
              <a:gd name="connsiteX19" fmla="*/ 6892832 w 7161847"/>
              <a:gd name="connsiteY19" fmla="*/ 4800759 h 7370830"/>
              <a:gd name="connsiteX20" fmla="*/ 4814590 w 7161847"/>
              <a:gd name="connsiteY20" fmla="*/ 6879000 h 7370830"/>
              <a:gd name="connsiteX21" fmla="*/ 4270513 w 7161847"/>
              <a:gd name="connsiteY21" fmla="*/ 6879000 h 7370830"/>
              <a:gd name="connsiteX22" fmla="*/ 4270514 w 7161847"/>
              <a:gd name="connsiteY22" fmla="*/ 6879001 h 7370830"/>
              <a:gd name="connsiteX23" fmla="*/ 4270514 w 7161847"/>
              <a:gd name="connsiteY23" fmla="*/ 6334923 h 7370830"/>
              <a:gd name="connsiteX24" fmla="*/ 6348755 w 7161847"/>
              <a:gd name="connsiteY24" fmla="*/ 4256680 h 7370830"/>
              <a:gd name="connsiteX25" fmla="*/ 6620795 w 7161847"/>
              <a:gd name="connsiteY25" fmla="*/ 4143997 h 7370830"/>
              <a:gd name="connsiteX26" fmla="*/ 2866468 w 7161847"/>
              <a:gd name="connsiteY26" fmla="*/ 3040604 h 7370830"/>
              <a:gd name="connsiteX27" fmla="*/ 3138506 w 7161847"/>
              <a:gd name="connsiteY27" fmla="*/ 3153287 h 7370830"/>
              <a:gd name="connsiteX28" fmla="*/ 3138505 w 7161847"/>
              <a:gd name="connsiteY28" fmla="*/ 3153287 h 7370830"/>
              <a:gd name="connsiteX29" fmla="*/ 3138506 w 7161847"/>
              <a:gd name="connsiteY29" fmla="*/ 3697364 h 7370830"/>
              <a:gd name="connsiteX30" fmla="*/ 656759 w 7161847"/>
              <a:gd name="connsiteY30" fmla="*/ 6179110 h 7370830"/>
              <a:gd name="connsiteX31" fmla="*/ 173034 w 7161847"/>
              <a:gd name="connsiteY31" fmla="*/ 6228409 h 7370830"/>
              <a:gd name="connsiteX32" fmla="*/ 112681 w 7161847"/>
              <a:gd name="connsiteY32" fmla="*/ 6179110 h 7370830"/>
              <a:gd name="connsiteX33" fmla="*/ 63383 w 7161847"/>
              <a:gd name="connsiteY33" fmla="*/ 6118759 h 7370830"/>
              <a:gd name="connsiteX34" fmla="*/ 112682 w 7161847"/>
              <a:gd name="connsiteY34" fmla="*/ 5635033 h 7370830"/>
              <a:gd name="connsiteX35" fmla="*/ 2594428 w 7161847"/>
              <a:gd name="connsiteY35" fmla="*/ 3153287 h 7370830"/>
              <a:gd name="connsiteX36" fmla="*/ 2866468 w 7161847"/>
              <a:gd name="connsiteY36" fmla="*/ 3040604 h 7370830"/>
              <a:gd name="connsiteX37" fmla="*/ 5359755 w 7161847"/>
              <a:gd name="connsiteY37" fmla="*/ 2993060 h 7370830"/>
              <a:gd name="connsiteX38" fmla="*/ 5631795 w 7161847"/>
              <a:gd name="connsiteY38" fmla="*/ 3105742 h 7370830"/>
              <a:gd name="connsiteX39" fmla="*/ 5631794 w 7161847"/>
              <a:gd name="connsiteY39" fmla="*/ 3105743 h 7370830"/>
              <a:gd name="connsiteX40" fmla="*/ 5631794 w 7161847"/>
              <a:gd name="connsiteY40" fmla="*/ 3649821 h 7370830"/>
              <a:gd name="connsiteX41" fmla="*/ 2023465 w 7161847"/>
              <a:gd name="connsiteY41" fmla="*/ 7258148 h 7370830"/>
              <a:gd name="connsiteX42" fmla="*/ 1539739 w 7161847"/>
              <a:gd name="connsiteY42" fmla="*/ 7307446 h 7370830"/>
              <a:gd name="connsiteX43" fmla="*/ 1479387 w 7161847"/>
              <a:gd name="connsiteY43" fmla="*/ 7258149 h 7370830"/>
              <a:gd name="connsiteX44" fmla="*/ 1479387 w 7161847"/>
              <a:gd name="connsiteY44" fmla="*/ 7258149 h 7370830"/>
              <a:gd name="connsiteX45" fmla="*/ 1430089 w 7161847"/>
              <a:gd name="connsiteY45" fmla="*/ 7197796 h 7370830"/>
              <a:gd name="connsiteX46" fmla="*/ 1479388 w 7161847"/>
              <a:gd name="connsiteY46" fmla="*/ 6714071 h 7370830"/>
              <a:gd name="connsiteX47" fmla="*/ 5087717 w 7161847"/>
              <a:gd name="connsiteY47" fmla="*/ 3105742 h 7370830"/>
              <a:gd name="connsiteX48" fmla="*/ 5359755 w 7161847"/>
              <a:gd name="connsiteY48" fmla="*/ 2993060 h 7370830"/>
              <a:gd name="connsiteX49" fmla="*/ 6668184 w 7161847"/>
              <a:gd name="connsiteY49" fmla="*/ 2887461 h 7370830"/>
              <a:gd name="connsiteX50" fmla="*/ 6940223 w 7161847"/>
              <a:gd name="connsiteY50" fmla="*/ 3000143 h 7370830"/>
              <a:gd name="connsiteX51" fmla="*/ 6940223 w 7161847"/>
              <a:gd name="connsiteY51" fmla="*/ 3000144 h 7370830"/>
              <a:gd name="connsiteX52" fmla="*/ 6940223 w 7161847"/>
              <a:gd name="connsiteY52" fmla="*/ 3544221 h 7370830"/>
              <a:gd name="connsiteX53" fmla="*/ 3331893 w 7161847"/>
              <a:gd name="connsiteY53" fmla="*/ 7152549 h 7370830"/>
              <a:gd name="connsiteX54" fmla="*/ 2848167 w 7161847"/>
              <a:gd name="connsiteY54" fmla="*/ 7201847 h 7370830"/>
              <a:gd name="connsiteX55" fmla="*/ 2787817 w 7161847"/>
              <a:gd name="connsiteY55" fmla="*/ 7152549 h 7370830"/>
              <a:gd name="connsiteX56" fmla="*/ 2738519 w 7161847"/>
              <a:gd name="connsiteY56" fmla="*/ 7092198 h 7370830"/>
              <a:gd name="connsiteX57" fmla="*/ 2787816 w 7161847"/>
              <a:gd name="connsiteY57" fmla="*/ 6608472 h 7370830"/>
              <a:gd name="connsiteX58" fmla="*/ 6396146 w 7161847"/>
              <a:gd name="connsiteY58" fmla="*/ 3000143 h 7370830"/>
              <a:gd name="connsiteX59" fmla="*/ 6668184 w 7161847"/>
              <a:gd name="connsiteY59" fmla="*/ 2887461 h 7370830"/>
              <a:gd name="connsiteX60" fmla="*/ 5272076 w 7161847"/>
              <a:gd name="connsiteY60" fmla="*/ 1873775 h 7370830"/>
              <a:gd name="connsiteX61" fmla="*/ 5544115 w 7161847"/>
              <a:gd name="connsiteY61" fmla="*/ 1986458 h 7370830"/>
              <a:gd name="connsiteX62" fmla="*/ 5544114 w 7161847"/>
              <a:gd name="connsiteY62" fmla="*/ 1986458 h 7370830"/>
              <a:gd name="connsiteX63" fmla="*/ 5544114 w 7161847"/>
              <a:gd name="connsiteY63" fmla="*/ 2530536 h 7370830"/>
              <a:gd name="connsiteX64" fmla="*/ 1935786 w 7161847"/>
              <a:gd name="connsiteY64" fmla="*/ 6138863 h 7370830"/>
              <a:gd name="connsiteX65" fmla="*/ 1452059 w 7161847"/>
              <a:gd name="connsiteY65" fmla="*/ 6188161 h 7370830"/>
              <a:gd name="connsiteX66" fmla="*/ 1391707 w 7161847"/>
              <a:gd name="connsiteY66" fmla="*/ 6138863 h 7370830"/>
              <a:gd name="connsiteX67" fmla="*/ 1342409 w 7161847"/>
              <a:gd name="connsiteY67" fmla="*/ 6078511 h 7370830"/>
              <a:gd name="connsiteX68" fmla="*/ 1391708 w 7161847"/>
              <a:gd name="connsiteY68" fmla="*/ 5594786 h 7370830"/>
              <a:gd name="connsiteX69" fmla="*/ 5000037 w 7161847"/>
              <a:gd name="connsiteY69" fmla="*/ 1986457 h 7370830"/>
              <a:gd name="connsiteX70" fmla="*/ 5272076 w 7161847"/>
              <a:gd name="connsiteY70" fmla="*/ 1873775 h 7370830"/>
              <a:gd name="connsiteX71" fmla="*/ 6777126 w 7161847"/>
              <a:gd name="connsiteY71" fmla="*/ 1542420 h 7370830"/>
              <a:gd name="connsiteX72" fmla="*/ 7049166 w 7161847"/>
              <a:gd name="connsiteY72" fmla="*/ 1655103 h 7370830"/>
              <a:gd name="connsiteX73" fmla="*/ 7049164 w 7161847"/>
              <a:gd name="connsiteY73" fmla="*/ 1655103 h 7370830"/>
              <a:gd name="connsiteX74" fmla="*/ 7049164 w 7161847"/>
              <a:gd name="connsiteY74" fmla="*/ 2199181 h 7370830"/>
              <a:gd name="connsiteX75" fmla="*/ 6226482 w 7161847"/>
              <a:gd name="connsiteY75" fmla="*/ 3021861 h 7370830"/>
              <a:gd name="connsiteX76" fmla="*/ 5682406 w 7161847"/>
              <a:gd name="connsiteY76" fmla="*/ 3021861 h 7370830"/>
              <a:gd name="connsiteX77" fmla="*/ 5682405 w 7161847"/>
              <a:gd name="connsiteY77" fmla="*/ 3021862 h 7370830"/>
              <a:gd name="connsiteX78" fmla="*/ 5682405 w 7161847"/>
              <a:gd name="connsiteY78" fmla="*/ 2477784 h 7370830"/>
              <a:gd name="connsiteX79" fmla="*/ 6505087 w 7161847"/>
              <a:gd name="connsiteY79" fmla="*/ 1655102 h 7370830"/>
              <a:gd name="connsiteX80" fmla="*/ 6777126 w 7161847"/>
              <a:gd name="connsiteY80" fmla="*/ 1542420 h 7370830"/>
              <a:gd name="connsiteX81" fmla="*/ 6635544 w 7161847"/>
              <a:gd name="connsiteY81" fmla="*/ 453955 h 7370830"/>
              <a:gd name="connsiteX82" fmla="*/ 6907582 w 7161847"/>
              <a:gd name="connsiteY82" fmla="*/ 566637 h 7370830"/>
              <a:gd name="connsiteX83" fmla="*/ 6907582 w 7161847"/>
              <a:gd name="connsiteY83" fmla="*/ 566638 h 7370830"/>
              <a:gd name="connsiteX84" fmla="*/ 6907582 w 7161847"/>
              <a:gd name="connsiteY84" fmla="*/ 1110716 h 7370830"/>
              <a:gd name="connsiteX85" fmla="*/ 6084900 w 7161847"/>
              <a:gd name="connsiteY85" fmla="*/ 1933396 h 7370830"/>
              <a:gd name="connsiteX86" fmla="*/ 5540823 w 7161847"/>
              <a:gd name="connsiteY86" fmla="*/ 1933395 h 7370830"/>
              <a:gd name="connsiteX87" fmla="*/ 5540823 w 7161847"/>
              <a:gd name="connsiteY87" fmla="*/ 1933397 h 7370830"/>
              <a:gd name="connsiteX88" fmla="*/ 5540823 w 7161847"/>
              <a:gd name="connsiteY88" fmla="*/ 1389319 h 7370830"/>
              <a:gd name="connsiteX89" fmla="*/ 6363505 w 7161847"/>
              <a:gd name="connsiteY89" fmla="*/ 566637 h 7370830"/>
              <a:gd name="connsiteX90" fmla="*/ 6635544 w 7161847"/>
              <a:gd name="connsiteY90" fmla="*/ 453955 h 7370830"/>
              <a:gd name="connsiteX91" fmla="*/ 4320554 w 7161847"/>
              <a:gd name="connsiteY91" fmla="*/ 370272 h 7370830"/>
              <a:gd name="connsiteX92" fmla="*/ 4592593 w 7161847"/>
              <a:gd name="connsiteY92" fmla="*/ 482954 h 7370830"/>
              <a:gd name="connsiteX93" fmla="*/ 4592592 w 7161847"/>
              <a:gd name="connsiteY93" fmla="*/ 482955 h 7370830"/>
              <a:gd name="connsiteX94" fmla="*/ 4592592 w 7161847"/>
              <a:gd name="connsiteY94" fmla="*/ 1027032 h 7370830"/>
              <a:gd name="connsiteX95" fmla="*/ 984263 w 7161847"/>
              <a:gd name="connsiteY95" fmla="*/ 4635359 h 7370830"/>
              <a:gd name="connsiteX96" fmla="*/ 440184 w 7161847"/>
              <a:gd name="connsiteY96" fmla="*/ 4635359 h 7370830"/>
              <a:gd name="connsiteX97" fmla="*/ 440186 w 7161847"/>
              <a:gd name="connsiteY97" fmla="*/ 4635359 h 7370830"/>
              <a:gd name="connsiteX98" fmla="*/ 440186 w 7161847"/>
              <a:gd name="connsiteY98" fmla="*/ 4091282 h 7370830"/>
              <a:gd name="connsiteX99" fmla="*/ 4048515 w 7161847"/>
              <a:gd name="connsiteY99" fmla="*/ 482954 h 7370830"/>
              <a:gd name="connsiteX100" fmla="*/ 4320554 w 7161847"/>
              <a:gd name="connsiteY100" fmla="*/ 370272 h 7370830"/>
              <a:gd name="connsiteX101" fmla="*/ 5907766 w 7161847"/>
              <a:gd name="connsiteY101" fmla="*/ 0 h 7370830"/>
              <a:gd name="connsiteX102" fmla="*/ 6179803 w 7161847"/>
              <a:gd name="connsiteY102" fmla="*/ 112683 h 7370830"/>
              <a:gd name="connsiteX103" fmla="*/ 6179804 w 7161847"/>
              <a:gd name="connsiteY103" fmla="*/ 112683 h 7370830"/>
              <a:gd name="connsiteX104" fmla="*/ 6179804 w 7161847"/>
              <a:gd name="connsiteY104" fmla="*/ 656761 h 7370830"/>
              <a:gd name="connsiteX105" fmla="*/ 3698057 w 7161847"/>
              <a:gd name="connsiteY105" fmla="*/ 3138507 h 7370830"/>
              <a:gd name="connsiteX106" fmla="*/ 3153979 w 7161847"/>
              <a:gd name="connsiteY106" fmla="*/ 3138507 h 7370830"/>
              <a:gd name="connsiteX107" fmla="*/ 3153980 w 7161847"/>
              <a:gd name="connsiteY107" fmla="*/ 3138507 h 7370830"/>
              <a:gd name="connsiteX108" fmla="*/ 3153980 w 7161847"/>
              <a:gd name="connsiteY108" fmla="*/ 2594430 h 7370830"/>
              <a:gd name="connsiteX109" fmla="*/ 5635727 w 7161847"/>
              <a:gd name="connsiteY109" fmla="*/ 112683 h 7370830"/>
              <a:gd name="connsiteX110" fmla="*/ 5907766 w 7161847"/>
              <a:gd name="connsiteY110" fmla="*/ 0 h 737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61847" h="7370830">
                <a:moveTo>
                  <a:pt x="2787816" y="7152549"/>
                </a:moveTo>
                <a:lnTo>
                  <a:pt x="2787817" y="7152549"/>
                </a:lnTo>
                <a:lnTo>
                  <a:pt x="2787816" y="7152550"/>
                </a:lnTo>
                <a:close/>
                <a:moveTo>
                  <a:pt x="1391706" y="6138863"/>
                </a:moveTo>
                <a:lnTo>
                  <a:pt x="1391707" y="6138863"/>
                </a:lnTo>
                <a:lnTo>
                  <a:pt x="1391707" y="6138864"/>
                </a:lnTo>
                <a:close/>
                <a:moveTo>
                  <a:pt x="6563752" y="5372121"/>
                </a:moveTo>
                <a:cubicBezTo>
                  <a:pt x="6662211" y="5372121"/>
                  <a:pt x="6760669" y="5409682"/>
                  <a:pt x="6835791" y="5484803"/>
                </a:cubicBezTo>
                <a:lnTo>
                  <a:pt x="6835790" y="5484804"/>
                </a:lnTo>
                <a:cubicBezTo>
                  <a:pt x="6986034" y="5635048"/>
                  <a:pt x="6986034" y="5878639"/>
                  <a:pt x="6835790" y="6028882"/>
                </a:cubicBezTo>
                <a:lnTo>
                  <a:pt x="6013108" y="6851562"/>
                </a:lnTo>
                <a:cubicBezTo>
                  <a:pt x="5862865" y="7001806"/>
                  <a:pt x="5619274" y="7001806"/>
                  <a:pt x="5469030" y="6851562"/>
                </a:cubicBezTo>
                <a:lnTo>
                  <a:pt x="5469030" y="6851564"/>
                </a:lnTo>
                <a:cubicBezTo>
                  <a:pt x="5318788" y="6701320"/>
                  <a:pt x="5318788" y="6457729"/>
                  <a:pt x="5469031" y="6307485"/>
                </a:cubicBezTo>
                <a:lnTo>
                  <a:pt x="6291713" y="5484803"/>
                </a:lnTo>
                <a:cubicBezTo>
                  <a:pt x="6366835" y="5409682"/>
                  <a:pt x="6465294" y="5372121"/>
                  <a:pt x="6563752" y="5372121"/>
                </a:cubicBezTo>
                <a:close/>
                <a:moveTo>
                  <a:pt x="6620795" y="4143997"/>
                </a:moveTo>
                <a:cubicBezTo>
                  <a:pt x="6719254" y="4143997"/>
                  <a:pt x="6817711" y="4181559"/>
                  <a:pt x="6892834" y="4256679"/>
                </a:cubicBezTo>
                <a:lnTo>
                  <a:pt x="6892832" y="4256681"/>
                </a:lnTo>
                <a:cubicBezTo>
                  <a:pt x="7043075" y="4406924"/>
                  <a:pt x="7043075" y="4650516"/>
                  <a:pt x="6892832" y="4800759"/>
                </a:cubicBezTo>
                <a:lnTo>
                  <a:pt x="4814590" y="6879000"/>
                </a:lnTo>
                <a:cubicBezTo>
                  <a:pt x="4664347" y="7029243"/>
                  <a:pt x="4420756" y="7029243"/>
                  <a:pt x="4270513" y="6879000"/>
                </a:cubicBezTo>
                <a:lnTo>
                  <a:pt x="4270514" y="6879001"/>
                </a:lnTo>
                <a:cubicBezTo>
                  <a:pt x="4120269" y="6728758"/>
                  <a:pt x="4120270" y="6485166"/>
                  <a:pt x="4270514" y="6334923"/>
                </a:cubicBezTo>
                <a:lnTo>
                  <a:pt x="6348755" y="4256680"/>
                </a:lnTo>
                <a:cubicBezTo>
                  <a:pt x="6423877" y="4181559"/>
                  <a:pt x="6522336" y="4143997"/>
                  <a:pt x="6620795" y="4143997"/>
                </a:cubicBezTo>
                <a:close/>
                <a:moveTo>
                  <a:pt x="2866468" y="3040604"/>
                </a:moveTo>
                <a:cubicBezTo>
                  <a:pt x="2964925" y="3040604"/>
                  <a:pt x="3063384" y="3078165"/>
                  <a:pt x="3138506" y="3153287"/>
                </a:cubicBezTo>
                <a:lnTo>
                  <a:pt x="3138505" y="3153287"/>
                </a:lnTo>
                <a:cubicBezTo>
                  <a:pt x="3288749" y="3303531"/>
                  <a:pt x="3288749" y="3547122"/>
                  <a:pt x="3138506" y="3697364"/>
                </a:cubicBezTo>
                <a:lnTo>
                  <a:pt x="656759" y="6179110"/>
                </a:lnTo>
                <a:cubicBezTo>
                  <a:pt x="525295" y="6310573"/>
                  <a:pt x="322364" y="6327006"/>
                  <a:pt x="173034" y="6228409"/>
                </a:cubicBezTo>
                <a:lnTo>
                  <a:pt x="112681" y="6179110"/>
                </a:lnTo>
                <a:lnTo>
                  <a:pt x="63383" y="6118759"/>
                </a:lnTo>
                <a:cubicBezTo>
                  <a:pt x="-35214" y="5969429"/>
                  <a:pt x="-18781" y="5766496"/>
                  <a:pt x="112682" y="5635033"/>
                </a:cubicBezTo>
                <a:lnTo>
                  <a:pt x="2594428" y="3153287"/>
                </a:lnTo>
                <a:cubicBezTo>
                  <a:pt x="2669551" y="3078166"/>
                  <a:pt x="2768009" y="3040604"/>
                  <a:pt x="2866468" y="3040604"/>
                </a:cubicBezTo>
                <a:close/>
                <a:moveTo>
                  <a:pt x="5359755" y="2993060"/>
                </a:moveTo>
                <a:cubicBezTo>
                  <a:pt x="5458214" y="2993061"/>
                  <a:pt x="5556673" y="3030621"/>
                  <a:pt x="5631795" y="3105742"/>
                </a:cubicBezTo>
                <a:lnTo>
                  <a:pt x="5631794" y="3105743"/>
                </a:lnTo>
                <a:cubicBezTo>
                  <a:pt x="5782037" y="3255986"/>
                  <a:pt x="5782037" y="3499578"/>
                  <a:pt x="5631794" y="3649821"/>
                </a:cubicBezTo>
                <a:lnTo>
                  <a:pt x="2023465" y="7258148"/>
                </a:lnTo>
                <a:cubicBezTo>
                  <a:pt x="1892002" y="7389611"/>
                  <a:pt x="1689070" y="7406044"/>
                  <a:pt x="1539739" y="7307446"/>
                </a:cubicBezTo>
                <a:lnTo>
                  <a:pt x="1479387" y="7258149"/>
                </a:lnTo>
                <a:lnTo>
                  <a:pt x="1479387" y="7258149"/>
                </a:lnTo>
                <a:lnTo>
                  <a:pt x="1430089" y="7197796"/>
                </a:lnTo>
                <a:cubicBezTo>
                  <a:pt x="1331492" y="7048467"/>
                  <a:pt x="1347925" y="6845534"/>
                  <a:pt x="1479388" y="6714071"/>
                </a:cubicBezTo>
                <a:lnTo>
                  <a:pt x="5087717" y="3105742"/>
                </a:lnTo>
                <a:cubicBezTo>
                  <a:pt x="5162838" y="3030621"/>
                  <a:pt x="5261296" y="2993060"/>
                  <a:pt x="5359755" y="2993060"/>
                </a:cubicBezTo>
                <a:close/>
                <a:moveTo>
                  <a:pt x="6668184" y="2887461"/>
                </a:moveTo>
                <a:cubicBezTo>
                  <a:pt x="6766643" y="2887461"/>
                  <a:pt x="6865102" y="2925021"/>
                  <a:pt x="6940223" y="3000143"/>
                </a:cubicBezTo>
                <a:lnTo>
                  <a:pt x="6940223" y="3000144"/>
                </a:lnTo>
                <a:cubicBezTo>
                  <a:pt x="7090466" y="3150387"/>
                  <a:pt x="7090466" y="3393978"/>
                  <a:pt x="6940223" y="3544221"/>
                </a:cubicBezTo>
                <a:lnTo>
                  <a:pt x="3331893" y="7152549"/>
                </a:lnTo>
                <a:cubicBezTo>
                  <a:pt x="3200432" y="7284013"/>
                  <a:pt x="2997498" y="7300445"/>
                  <a:pt x="2848167" y="7201847"/>
                </a:cubicBezTo>
                <a:lnTo>
                  <a:pt x="2787817" y="7152549"/>
                </a:lnTo>
                <a:lnTo>
                  <a:pt x="2738519" y="7092198"/>
                </a:lnTo>
                <a:cubicBezTo>
                  <a:pt x="2639922" y="6942867"/>
                  <a:pt x="2656354" y="6739935"/>
                  <a:pt x="2787816" y="6608472"/>
                </a:cubicBezTo>
                <a:lnTo>
                  <a:pt x="6396146" y="3000143"/>
                </a:lnTo>
                <a:cubicBezTo>
                  <a:pt x="6471268" y="2925022"/>
                  <a:pt x="6569726" y="2887461"/>
                  <a:pt x="6668184" y="2887461"/>
                </a:cubicBezTo>
                <a:close/>
                <a:moveTo>
                  <a:pt x="5272076" y="1873775"/>
                </a:moveTo>
                <a:cubicBezTo>
                  <a:pt x="5370534" y="1873776"/>
                  <a:pt x="5468993" y="1911336"/>
                  <a:pt x="5544115" y="1986458"/>
                </a:cubicBezTo>
                <a:lnTo>
                  <a:pt x="5544114" y="1986458"/>
                </a:lnTo>
                <a:cubicBezTo>
                  <a:pt x="5694357" y="2136701"/>
                  <a:pt x="5694357" y="2380293"/>
                  <a:pt x="5544114" y="2530536"/>
                </a:cubicBezTo>
                <a:lnTo>
                  <a:pt x="1935786" y="6138863"/>
                </a:lnTo>
                <a:cubicBezTo>
                  <a:pt x="1804322" y="6270326"/>
                  <a:pt x="1601389" y="6286759"/>
                  <a:pt x="1452059" y="6188161"/>
                </a:cubicBezTo>
                <a:lnTo>
                  <a:pt x="1391707" y="6138863"/>
                </a:lnTo>
                <a:lnTo>
                  <a:pt x="1342409" y="6078511"/>
                </a:lnTo>
                <a:cubicBezTo>
                  <a:pt x="1243812" y="5929182"/>
                  <a:pt x="1260245" y="5726249"/>
                  <a:pt x="1391708" y="5594786"/>
                </a:cubicBezTo>
                <a:lnTo>
                  <a:pt x="5000037" y="1986457"/>
                </a:lnTo>
                <a:cubicBezTo>
                  <a:pt x="5075158" y="1911336"/>
                  <a:pt x="5173617" y="1873775"/>
                  <a:pt x="5272076" y="1873775"/>
                </a:cubicBezTo>
                <a:close/>
                <a:moveTo>
                  <a:pt x="6777126" y="1542420"/>
                </a:moveTo>
                <a:cubicBezTo>
                  <a:pt x="6875585" y="1542420"/>
                  <a:pt x="6974043" y="1579981"/>
                  <a:pt x="7049166" y="1655103"/>
                </a:cubicBezTo>
                <a:lnTo>
                  <a:pt x="7049164" y="1655103"/>
                </a:lnTo>
                <a:cubicBezTo>
                  <a:pt x="7199409" y="1805346"/>
                  <a:pt x="7199409" y="2048937"/>
                  <a:pt x="7049164" y="2199181"/>
                </a:cubicBezTo>
                <a:lnTo>
                  <a:pt x="6226482" y="3021861"/>
                </a:lnTo>
                <a:cubicBezTo>
                  <a:pt x="6076239" y="3172104"/>
                  <a:pt x="5832649" y="3172104"/>
                  <a:pt x="5682406" y="3021861"/>
                </a:cubicBezTo>
                <a:lnTo>
                  <a:pt x="5682405" y="3021862"/>
                </a:lnTo>
                <a:cubicBezTo>
                  <a:pt x="5532162" y="2871619"/>
                  <a:pt x="5532163" y="2628028"/>
                  <a:pt x="5682405" y="2477784"/>
                </a:cubicBezTo>
                <a:lnTo>
                  <a:pt x="6505087" y="1655102"/>
                </a:lnTo>
                <a:cubicBezTo>
                  <a:pt x="6580210" y="1579981"/>
                  <a:pt x="6678669" y="1542420"/>
                  <a:pt x="6777126" y="1542420"/>
                </a:cubicBezTo>
                <a:close/>
                <a:moveTo>
                  <a:pt x="6635544" y="453955"/>
                </a:moveTo>
                <a:cubicBezTo>
                  <a:pt x="6734003" y="453955"/>
                  <a:pt x="6832461" y="491516"/>
                  <a:pt x="6907582" y="566637"/>
                </a:cubicBezTo>
                <a:lnTo>
                  <a:pt x="6907582" y="566638"/>
                </a:lnTo>
                <a:cubicBezTo>
                  <a:pt x="7057826" y="716881"/>
                  <a:pt x="7057826" y="960472"/>
                  <a:pt x="6907582" y="1110716"/>
                </a:cubicBezTo>
                <a:lnTo>
                  <a:pt x="6084900" y="1933396"/>
                </a:lnTo>
                <a:cubicBezTo>
                  <a:pt x="5934657" y="2083639"/>
                  <a:pt x="5691065" y="2083639"/>
                  <a:pt x="5540823" y="1933395"/>
                </a:cubicBezTo>
                <a:lnTo>
                  <a:pt x="5540823" y="1933397"/>
                </a:lnTo>
                <a:cubicBezTo>
                  <a:pt x="5390580" y="1783154"/>
                  <a:pt x="5390580" y="1539563"/>
                  <a:pt x="5540823" y="1389319"/>
                </a:cubicBezTo>
                <a:lnTo>
                  <a:pt x="6363505" y="566637"/>
                </a:lnTo>
                <a:cubicBezTo>
                  <a:pt x="6438626" y="491516"/>
                  <a:pt x="6537086" y="453955"/>
                  <a:pt x="6635544" y="453955"/>
                </a:cubicBezTo>
                <a:close/>
                <a:moveTo>
                  <a:pt x="4320554" y="370272"/>
                </a:moveTo>
                <a:cubicBezTo>
                  <a:pt x="4419011" y="370272"/>
                  <a:pt x="4517471" y="407832"/>
                  <a:pt x="4592593" y="482954"/>
                </a:cubicBezTo>
                <a:lnTo>
                  <a:pt x="4592592" y="482955"/>
                </a:lnTo>
                <a:cubicBezTo>
                  <a:pt x="4742835" y="633198"/>
                  <a:pt x="4742835" y="876789"/>
                  <a:pt x="4592592" y="1027032"/>
                </a:cubicBezTo>
                <a:lnTo>
                  <a:pt x="984263" y="4635359"/>
                </a:lnTo>
                <a:cubicBezTo>
                  <a:pt x="834019" y="4785603"/>
                  <a:pt x="590428" y="4785602"/>
                  <a:pt x="440184" y="4635359"/>
                </a:cubicBezTo>
                <a:lnTo>
                  <a:pt x="440186" y="4635359"/>
                </a:lnTo>
                <a:cubicBezTo>
                  <a:pt x="289942" y="4485117"/>
                  <a:pt x="289942" y="4241525"/>
                  <a:pt x="440186" y="4091282"/>
                </a:cubicBezTo>
                <a:lnTo>
                  <a:pt x="4048515" y="482954"/>
                </a:lnTo>
                <a:cubicBezTo>
                  <a:pt x="4123637" y="407832"/>
                  <a:pt x="4222095" y="370272"/>
                  <a:pt x="4320554" y="370272"/>
                </a:cubicBezTo>
                <a:close/>
                <a:moveTo>
                  <a:pt x="5907766" y="0"/>
                </a:moveTo>
                <a:cubicBezTo>
                  <a:pt x="6006224" y="0"/>
                  <a:pt x="6104683" y="37562"/>
                  <a:pt x="6179803" y="112683"/>
                </a:cubicBezTo>
                <a:lnTo>
                  <a:pt x="6179804" y="112683"/>
                </a:lnTo>
                <a:cubicBezTo>
                  <a:pt x="6330047" y="262927"/>
                  <a:pt x="6330047" y="506518"/>
                  <a:pt x="6179804" y="656761"/>
                </a:cubicBezTo>
                <a:lnTo>
                  <a:pt x="3698057" y="3138507"/>
                </a:lnTo>
                <a:cubicBezTo>
                  <a:pt x="3547813" y="3288750"/>
                  <a:pt x="3304221" y="3288750"/>
                  <a:pt x="3153979" y="3138507"/>
                </a:cubicBezTo>
                <a:lnTo>
                  <a:pt x="3153980" y="3138507"/>
                </a:lnTo>
                <a:cubicBezTo>
                  <a:pt x="3003736" y="2988265"/>
                  <a:pt x="3003737" y="2744673"/>
                  <a:pt x="3153980" y="2594430"/>
                </a:cubicBezTo>
                <a:lnTo>
                  <a:pt x="5635727" y="112683"/>
                </a:lnTo>
                <a:cubicBezTo>
                  <a:pt x="5710849" y="37561"/>
                  <a:pt x="5809307" y="0"/>
                  <a:pt x="5907766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655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74644" y="1866827"/>
            <a:ext cx="5009322" cy="4028823"/>
          </a:xfrm>
          <a:custGeom>
            <a:avLst/>
            <a:gdLst>
              <a:gd name="connsiteX0" fmla="*/ 0 w 5009322"/>
              <a:gd name="connsiteY0" fmla="*/ 0 h 4028823"/>
              <a:gd name="connsiteX1" fmla="*/ 5009322 w 5009322"/>
              <a:gd name="connsiteY1" fmla="*/ 0 h 4028823"/>
              <a:gd name="connsiteX2" fmla="*/ 5009322 w 5009322"/>
              <a:gd name="connsiteY2" fmla="*/ 4028823 h 4028823"/>
              <a:gd name="connsiteX3" fmla="*/ 0 w 5009322"/>
              <a:gd name="connsiteY3" fmla="*/ 4028823 h 402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322" h="4028823">
                <a:moveTo>
                  <a:pt x="0" y="0"/>
                </a:moveTo>
                <a:lnTo>
                  <a:pt x="5009322" y="0"/>
                </a:lnTo>
                <a:lnTo>
                  <a:pt x="5009322" y="4028823"/>
                </a:lnTo>
                <a:lnTo>
                  <a:pt x="0" y="40288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831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088623" y="1862531"/>
            <a:ext cx="6128803" cy="2132998"/>
          </a:xfrm>
          <a:custGeom>
            <a:avLst/>
            <a:gdLst>
              <a:gd name="connsiteX0" fmla="*/ 0 w 6128803"/>
              <a:gd name="connsiteY0" fmla="*/ 0 h 2132998"/>
              <a:gd name="connsiteX1" fmla="*/ 6128803 w 6128803"/>
              <a:gd name="connsiteY1" fmla="*/ 0 h 2132998"/>
              <a:gd name="connsiteX2" fmla="*/ 6128803 w 6128803"/>
              <a:gd name="connsiteY2" fmla="*/ 2132998 h 2132998"/>
              <a:gd name="connsiteX3" fmla="*/ 0 w 6128803"/>
              <a:gd name="connsiteY3" fmla="*/ 2132998 h 213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8803" h="2132998">
                <a:moveTo>
                  <a:pt x="0" y="0"/>
                </a:moveTo>
                <a:lnTo>
                  <a:pt x="6128803" y="0"/>
                </a:lnTo>
                <a:lnTo>
                  <a:pt x="6128803" y="2132998"/>
                </a:lnTo>
                <a:lnTo>
                  <a:pt x="0" y="213299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94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2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B9925-F48F-43CB-9CEB-054F594744E4}" type="datetimeFigureOut">
              <a:rPr lang="en-US"/>
              <a:pPr>
                <a:defRPr/>
              </a:pPr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DF1B19-48F5-445F-8455-2250435BD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3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9" r:id="rId12"/>
    <p:sldLayoutId id="2147483800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4.jpe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6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108.png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.png"/><Relationship Id="rId7" Type="http://schemas.openxmlformats.org/officeDocument/2006/relationships/image" Target="../media/image1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106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4.png"/><Relationship Id="rId7" Type="http://schemas.openxmlformats.org/officeDocument/2006/relationships/image" Target="../media/image1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0" y="0"/>
            <a:ext cx="9093200" cy="6858000"/>
          </a:xfrm>
          <a:custGeom>
            <a:avLst/>
            <a:gdLst>
              <a:gd name="T0" fmla="*/ 1668 w 2429"/>
              <a:gd name="T1" fmla="*/ 1839 h 1839"/>
              <a:gd name="T2" fmla="*/ 2237 w 2429"/>
              <a:gd name="T3" fmla="*/ 1244 h 1839"/>
              <a:gd name="T4" fmla="*/ 2320 w 2429"/>
              <a:gd name="T5" fmla="*/ 629 h 1839"/>
              <a:gd name="T6" fmla="*/ 1983 w 2429"/>
              <a:gd name="T7" fmla="*/ 0 h 1839"/>
              <a:gd name="T8" fmla="*/ 0 w 2429"/>
              <a:gd name="T9" fmla="*/ 0 h 1839"/>
              <a:gd name="T10" fmla="*/ 0 w 2429"/>
              <a:gd name="T11" fmla="*/ 1839 h 1839"/>
              <a:gd name="T12" fmla="*/ 1668 w 2429"/>
              <a:gd name="T13" fmla="*/ 1839 h 1839"/>
              <a:gd name="T14" fmla="*/ 1668 w 2429"/>
              <a:gd name="T15" fmla="*/ 1839 h 18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29" h="1839">
                <a:moveTo>
                  <a:pt x="1668" y="1839"/>
                </a:moveTo>
                <a:cubicBezTo>
                  <a:pt x="2237" y="1244"/>
                  <a:pt x="2237" y="1244"/>
                  <a:pt x="2237" y="1244"/>
                </a:cubicBezTo>
                <a:cubicBezTo>
                  <a:pt x="2395" y="1078"/>
                  <a:pt x="2429" y="831"/>
                  <a:pt x="2320" y="629"/>
                </a:cubicBezTo>
                <a:cubicBezTo>
                  <a:pt x="1983" y="0"/>
                  <a:pt x="1983" y="0"/>
                  <a:pt x="19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36"/>
                  <a:pt x="0" y="1839"/>
                  <a:pt x="0" y="1839"/>
                </a:cubicBezTo>
                <a:cubicBezTo>
                  <a:pt x="1668" y="1839"/>
                  <a:pt x="1668" y="1839"/>
                  <a:pt x="1668" y="1839"/>
                </a:cubicBezTo>
                <a:cubicBezTo>
                  <a:pt x="1668" y="1839"/>
                  <a:pt x="1668" y="1839"/>
                  <a:pt x="1668" y="18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ru-RU" altLang="ru-RU" dirty="0">
              <a:solidFill>
                <a:schemeClr val="bg1"/>
              </a:solidFill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632157" y="1759178"/>
            <a:ext cx="4820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Алгоритм работы заказчиков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модуле «Малые закупки»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n-US" altLang="ru-RU" sz="3200" b="1" dirty="0">
              <a:solidFill>
                <a:schemeClr val="bg1"/>
              </a:solidFill>
              <a:latin typeface="Arial Narrow" panose="020B0606020202030204" pitchFamily="34" charset="0"/>
              <a:ea typeface="Questrial"/>
              <a:cs typeface="Questrial"/>
            </a:endParaRPr>
          </a:p>
        </p:txBody>
      </p:sp>
      <p:sp>
        <p:nvSpPr>
          <p:cNvPr id="29703" name="Прямоугольник 3"/>
          <p:cNvSpPr>
            <a:spLocks noChangeArrowheads="1"/>
          </p:cNvSpPr>
          <p:nvPr/>
        </p:nvSpPr>
        <p:spPr bwMode="auto">
          <a:xfrm>
            <a:off x="499533" y="5847680"/>
            <a:ext cx="7027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dirty="0">
                <a:solidFill>
                  <a:schemeClr val="bg1"/>
                </a:solidFill>
              </a:rPr>
              <a:t>2020 г.</a:t>
            </a:r>
          </a:p>
        </p:txBody>
      </p:sp>
      <p:sp>
        <p:nvSpPr>
          <p:cNvPr id="29706" name="Прямоугольник 13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bg1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bg1"/>
                </a:solidFill>
              </a:rPr>
              <a:t>область</a:t>
            </a:r>
          </a:p>
        </p:txBody>
      </p:sp>
      <p:pic>
        <p:nvPicPr>
          <p:cNvPr id="122882" name="Picture 2" descr="C:\Users\User\Desktop\lipeckaya_coa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logo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1202267" y="5351383"/>
            <a:ext cx="53149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dirty="0" smtClean="0">
                <a:solidFill>
                  <a:schemeClr val="bg1"/>
                </a:solidFill>
              </a:rPr>
              <a:t>Бегунова Елена Шикаровна</a:t>
            </a:r>
            <a:endParaRPr lang="ru-RU" alt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Главный консультант </a:t>
            </a:r>
            <a:r>
              <a:rPr lang="ru-RU" sz="1600" dirty="0" smtClean="0">
                <a:solidFill>
                  <a:schemeClr val="bg1"/>
                </a:solidFill>
              </a:rPr>
              <a:t>отдела </a:t>
            </a:r>
            <a:r>
              <a:rPr lang="ru-RU" sz="1600" dirty="0">
                <a:solidFill>
                  <a:schemeClr val="bg1"/>
                </a:solidFill>
              </a:rPr>
              <a:t>реализации государственной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политики </a:t>
            </a:r>
            <a:r>
              <a:rPr lang="ru-RU" sz="1600" dirty="0">
                <a:solidFill>
                  <a:schemeClr val="bg1"/>
                </a:solidFill>
              </a:rPr>
              <a:t>в сфере закупок, развития контрактной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системы</a:t>
            </a:r>
            <a:r>
              <a:rPr lang="ru-RU" sz="1600" dirty="0">
                <a:solidFill>
                  <a:schemeClr val="bg1"/>
                </a:solidFill>
              </a:rPr>
              <a:t>, методологического сопровождения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деятельности </a:t>
            </a:r>
            <a:r>
              <a:rPr lang="ru-RU" sz="1600" dirty="0">
                <a:solidFill>
                  <a:schemeClr val="bg1"/>
                </a:solidFill>
              </a:rPr>
              <a:t>заказчиков управления финансов Липецкой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области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31"/>
          <p:cNvSpPr/>
          <p:nvPr/>
        </p:nvSpPr>
        <p:spPr>
          <a:xfrm>
            <a:off x="1287789" y="280042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5-конечная звезда 32"/>
          <p:cNvSpPr/>
          <p:nvPr/>
        </p:nvSpPr>
        <p:spPr>
          <a:xfrm>
            <a:off x="1339561" y="2850649"/>
            <a:ext cx="287188" cy="240090"/>
          </a:xfrm>
          <a:prstGeom prst="star5">
            <a:avLst>
              <a:gd name="adj" fmla="val 25743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717588" y="2726458"/>
            <a:ext cx="835363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нажатии на кнопку          «Включить перенос по словам» текст будет отражаться на нескольких </a:t>
            </a:r>
            <a:r>
              <a:rPr lang="ru-RU" sz="1200" dirty="0" smtClean="0">
                <a:latin typeface="+mn-lt"/>
                <a:cs typeface="+mn-cs"/>
              </a:rPr>
              <a:t>строках.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7" y="766631"/>
            <a:ext cx="8172562" cy="1920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71" y="2755788"/>
            <a:ext cx="249958" cy="182896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587229" y="2131550"/>
            <a:ext cx="4276057" cy="719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701029" y="428086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Заполненное поле «Товары\работы\услуги» выглядит следующим образом: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84" y="5978697"/>
            <a:ext cx="164606" cy="17679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67" y="3138423"/>
            <a:ext cx="8172562" cy="2296694"/>
          </a:xfrm>
          <a:prstGeom prst="rect">
            <a:avLst/>
          </a:prstGeom>
        </p:spPr>
      </p:pic>
      <p:sp>
        <p:nvSpPr>
          <p:cNvPr id="40" name="Oval 31"/>
          <p:cNvSpPr/>
          <p:nvPr/>
        </p:nvSpPr>
        <p:spPr>
          <a:xfrm>
            <a:off x="1316883" y="564934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5-конечная звезда 40"/>
          <p:cNvSpPr/>
          <p:nvPr/>
        </p:nvSpPr>
        <p:spPr>
          <a:xfrm>
            <a:off x="1368655" y="5699568"/>
            <a:ext cx="287188" cy="240090"/>
          </a:xfrm>
          <a:prstGeom prst="star5">
            <a:avLst>
              <a:gd name="adj" fmla="val 25743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764467" y="5563661"/>
            <a:ext cx="83536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Возможно добавление </a:t>
            </a:r>
            <a:r>
              <a:rPr lang="ru-RU" sz="1200" dirty="0">
                <a:latin typeface="+mn-lt"/>
              </a:rPr>
              <a:t>еще </a:t>
            </a:r>
            <a:r>
              <a:rPr lang="ru-RU" sz="1200" dirty="0" smtClean="0">
                <a:latin typeface="+mn-lt"/>
              </a:rPr>
              <a:t>одной строки, для чего следует нажать </a:t>
            </a:r>
            <a:r>
              <a:rPr lang="ru-RU" sz="1200" dirty="0">
                <a:latin typeface="+mn-lt"/>
              </a:rPr>
              <a:t>на </a:t>
            </a:r>
            <a:r>
              <a:rPr lang="ru-RU" sz="1200" dirty="0" smtClean="0">
                <a:latin typeface="+mn-lt"/>
              </a:rPr>
              <a:t>кнопку      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Для </a:t>
            </a:r>
            <a:r>
              <a:rPr lang="ru-RU" sz="1200" dirty="0">
                <a:latin typeface="+mn-lt"/>
              </a:rPr>
              <a:t>удаления строки </a:t>
            </a:r>
            <a:r>
              <a:rPr lang="ru-RU" sz="1200" dirty="0" smtClean="0">
                <a:latin typeface="+mn-lt"/>
              </a:rPr>
              <a:t>нажимаем кнопку      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Если </a:t>
            </a:r>
            <a:r>
              <a:rPr lang="ru-RU" sz="1200" dirty="0">
                <a:latin typeface="+mn-lt"/>
              </a:rPr>
              <a:t>необходимо посчитать сумму по нескольким строкам, </a:t>
            </a:r>
            <a:r>
              <a:rPr lang="ru-RU" sz="1200" dirty="0" smtClean="0">
                <a:latin typeface="+mn-lt"/>
              </a:rPr>
              <a:t>то нажимаем </a:t>
            </a:r>
            <a:r>
              <a:rPr lang="ru-RU" sz="1200" dirty="0">
                <a:latin typeface="+mn-lt"/>
              </a:rPr>
              <a:t>кнопку  </a:t>
            </a:r>
            <a:r>
              <a:rPr lang="ru-RU" sz="1200" dirty="0" smtClean="0">
                <a:latin typeface="+mn-lt"/>
              </a:rPr>
              <a:t>     для суммирования всех строк.</a:t>
            </a:r>
            <a:endParaRPr lang="ru-RU" sz="1200" dirty="0">
              <a:latin typeface="+mn-lt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62" y="5618155"/>
            <a:ext cx="158510" cy="19508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3281" y="4693729"/>
            <a:ext cx="320337" cy="1535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1866497" y="4823961"/>
            <a:ext cx="5070865" cy="684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05" y="5800120"/>
            <a:ext cx="201185" cy="176799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2028305" y="4825152"/>
            <a:ext cx="2516792" cy="908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2386362" y="4715283"/>
            <a:ext cx="133439" cy="10986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 стрелкой 56"/>
          <p:cNvCxnSpPr/>
          <p:nvPr/>
        </p:nvCxnSpPr>
        <p:spPr>
          <a:xfrm flipH="1" flipV="1">
            <a:off x="2550441" y="4758188"/>
            <a:ext cx="4649288" cy="112961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2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57299" y="76754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63745" y="85825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 flipV="1">
              <a:off x="10086" y="-1717"/>
              <a:ext cx="195" cy="222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657191" y="772893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Переходим к заполнению поля «Финансирование» и заполняем строку «КБК из плана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4" y="1049892"/>
            <a:ext cx="8133987" cy="3007449"/>
          </a:xfrm>
          <a:prstGeom prst="rect">
            <a:avLst/>
          </a:prstGeom>
        </p:spPr>
      </p:pic>
      <p:cxnSp>
        <p:nvCxnSpPr>
          <p:cNvPr id="32" name="Прямая со стрелкой 31"/>
          <p:cNvCxnSpPr/>
          <p:nvPr/>
        </p:nvCxnSpPr>
        <p:spPr>
          <a:xfrm flipH="1">
            <a:off x="2668385" y="1106098"/>
            <a:ext cx="1670860" cy="1942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8"/>
          <a:stretch/>
        </p:blipFill>
        <p:spPr>
          <a:xfrm>
            <a:off x="1768475" y="4340030"/>
            <a:ext cx="8126672" cy="665019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H="1">
            <a:off x="2252749" y="1088974"/>
            <a:ext cx="4106488" cy="254618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31"/>
          <p:cNvSpPr/>
          <p:nvPr/>
        </p:nvSpPr>
        <p:spPr>
          <a:xfrm>
            <a:off x="1257299" y="406734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1036"/>
          <p:cNvGrpSpPr>
            <a:grpSpLocks noChangeAspect="1"/>
          </p:cNvGrpSpPr>
          <p:nvPr/>
        </p:nvGrpSpPr>
        <p:grpSpPr bwMode="auto">
          <a:xfrm>
            <a:off x="1371247" y="415399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0"/>
            <p:cNvSpPr>
              <a:spLocks/>
            </p:cNvSpPr>
            <p:nvPr/>
          </p:nvSpPr>
          <p:spPr bwMode="auto">
            <a:xfrm flipV="1">
              <a:off x="10086" y="-1717"/>
              <a:ext cx="195" cy="222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690580" y="4000143"/>
            <a:ext cx="9149216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Calibri"/>
              </a:rPr>
              <a:t>При нажатии на кнопку           в строке «КБК из плана</a:t>
            </a:r>
            <a:r>
              <a:rPr lang="ru-RU" sz="1200" dirty="0" smtClean="0">
                <a:latin typeface="+mn-lt"/>
                <a:cs typeface="Calibri"/>
              </a:rPr>
              <a:t>» отобразится поле с номером позиции ПГ, выбираем его двойным </a:t>
            </a:r>
            <a:r>
              <a:rPr lang="ru-RU" sz="1200" dirty="0" smtClean="0">
                <a:latin typeface="+mn-lt"/>
                <a:cs typeface="Calibri"/>
              </a:rPr>
              <a:t>нажатием.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4827" b="26284"/>
          <a:stretch/>
        </p:blipFill>
        <p:spPr>
          <a:xfrm>
            <a:off x="3380644" y="4061387"/>
            <a:ext cx="246342" cy="206727"/>
          </a:xfrm>
          <a:prstGeom prst="rect">
            <a:avLst/>
          </a:prstGeom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2252750" y="3853536"/>
            <a:ext cx="1085212" cy="28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3175463" y="4282498"/>
            <a:ext cx="4305992" cy="451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31"/>
          <p:cNvSpPr/>
          <p:nvPr/>
        </p:nvSpPr>
        <p:spPr>
          <a:xfrm>
            <a:off x="1260214" y="511092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4" name="Group 1036"/>
          <p:cNvGrpSpPr>
            <a:grpSpLocks noChangeAspect="1"/>
          </p:cNvGrpSpPr>
          <p:nvPr/>
        </p:nvGrpSpPr>
        <p:grpSpPr bwMode="auto">
          <a:xfrm>
            <a:off x="1363745" y="521799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0"/>
            <p:cNvSpPr>
              <a:spLocks/>
            </p:cNvSpPr>
            <p:nvPr/>
          </p:nvSpPr>
          <p:spPr bwMode="auto">
            <a:xfrm flipV="1">
              <a:off x="10086" y="-1717"/>
              <a:ext cx="195" cy="222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661408" y="5146116"/>
            <a:ext cx="945270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выбора позиции ПГ автоматически заполнятся строки «Номер позиции ПГ», «Программа», Программа</a:t>
            </a:r>
            <a:r>
              <a:rPr lang="ru-RU" sz="1200" dirty="0" smtClean="0">
                <a:latin typeface="+mn-lt"/>
                <a:cs typeface="Calibri"/>
              </a:rPr>
              <a:t>» и </a:t>
            </a:r>
            <a:r>
              <a:rPr lang="ru-RU" sz="1200" dirty="0" smtClean="0">
                <a:latin typeface="+mn-lt"/>
                <a:cs typeface="Calibri"/>
              </a:rPr>
              <a:t>Счет получателя</a:t>
            </a:r>
            <a:r>
              <a:rPr lang="ru-RU" sz="1200" dirty="0" smtClean="0">
                <a:latin typeface="+mn-lt"/>
                <a:cs typeface="Calibri"/>
              </a:rPr>
              <a:t>».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2"/>
          <a:stretch/>
        </p:blipFill>
        <p:spPr>
          <a:xfrm>
            <a:off x="1774827" y="5564182"/>
            <a:ext cx="8120320" cy="566091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1954452" y="5827741"/>
            <a:ext cx="1681808" cy="2660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2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697319" y="768779"/>
            <a:ext cx="817411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в соответствующей строке года ставим цену закупки или при необходимости разбиваем ее по </a:t>
            </a:r>
            <a:r>
              <a:rPr lang="ru-RU" sz="1200" dirty="0" smtClean="0">
                <a:latin typeface="+mn-lt"/>
                <a:cs typeface="+mn-cs"/>
              </a:rPr>
              <a:t>годам.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0736" y="2760545"/>
            <a:ext cx="702783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 необходимо заполнить вкладку «Условия договора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352899" y="76496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457995" y="85567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352899" y="2712514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75" y="282956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1109404"/>
            <a:ext cx="8120320" cy="16216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28103" y="2440858"/>
            <a:ext cx="914400" cy="2210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3179125"/>
            <a:ext cx="8120320" cy="31397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61187" y="4269657"/>
            <a:ext cx="545690" cy="176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225339" y="3018477"/>
            <a:ext cx="1421476" cy="125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4156364" y="987267"/>
            <a:ext cx="3981797" cy="1381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697319" y="768779"/>
            <a:ext cx="817411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строке «Период </a:t>
            </a:r>
            <a:r>
              <a:rPr lang="ru-RU" sz="1200" dirty="0">
                <a:latin typeface="+mn-lt"/>
                <a:cs typeface="+mn-cs"/>
              </a:rPr>
              <a:t>подачи </a:t>
            </a:r>
            <a:r>
              <a:rPr lang="ru-RU" sz="1200" dirty="0" smtClean="0">
                <a:latin typeface="+mn-lt"/>
                <a:cs typeface="+mn-cs"/>
              </a:rPr>
              <a:t>заявок» в ячейке «по» </a:t>
            </a:r>
            <a:r>
              <a:rPr lang="ru-RU" sz="1200" dirty="0" smtClean="0">
                <a:latin typeface="+mn-lt"/>
                <a:cs typeface="+mn-cs"/>
              </a:rPr>
              <a:t>необходимо поставить дату и время окончания срока приема </a:t>
            </a:r>
            <a:r>
              <a:rPr lang="ru-RU" sz="1200" dirty="0" smtClean="0">
                <a:latin typeface="+mn-lt"/>
                <a:cs typeface="+mn-cs"/>
              </a:rPr>
              <a:t>заявок.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5454" y="3693668"/>
            <a:ext cx="702783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Calibri"/>
              </a:rPr>
              <a:t>Далее заполняем остальные </a:t>
            </a:r>
            <a:r>
              <a:rPr lang="ru-RU" sz="1200" dirty="0" smtClean="0">
                <a:latin typeface="+mn-lt"/>
                <a:cs typeface="Calibri"/>
              </a:rPr>
              <a:t>строки во вкладке </a:t>
            </a:r>
            <a:r>
              <a:rPr lang="ru-RU" sz="1200" dirty="0">
                <a:latin typeface="+mn-lt"/>
                <a:cs typeface="Calibri"/>
              </a:rPr>
              <a:t>«Условия договора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352899" y="76496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457995" y="85567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352899" y="3663470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39" y="376454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8"/>
          <a:stretch/>
        </p:blipFill>
        <p:spPr>
          <a:xfrm>
            <a:off x="1679650" y="4276447"/>
            <a:ext cx="8120320" cy="15947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6" b="49462"/>
          <a:stretch/>
        </p:blipFill>
        <p:spPr>
          <a:xfrm>
            <a:off x="1751117" y="1156474"/>
            <a:ext cx="8120320" cy="1263844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3811922" y="972489"/>
            <a:ext cx="261314" cy="992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31"/>
          <p:cNvSpPr/>
          <p:nvPr/>
        </p:nvSpPr>
        <p:spPr>
          <a:xfrm>
            <a:off x="1352899" y="288423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210" y="2916651"/>
            <a:ext cx="280440" cy="2682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61924" y="2785058"/>
            <a:ext cx="927367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!!!При выборе даты в строке «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Период 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подачи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заявок» в ячейке «по»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необходимо учесть, что срок приема заявок должен составлять не менее 2-х рабочих дней с момента размещения извещения.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Например: если извещение о проведении малой закупки размещено 30.09.2020, то окончание срока приема заявок не ранее 05.10.2020;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                     если 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извещение о проведении малой закупки размещено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05.10.2020</a:t>
            </a:r>
            <a:r>
              <a:rPr lang="ru-RU" sz="1200" dirty="0">
                <a:solidFill>
                  <a:srgbClr val="C00000"/>
                </a:solidFill>
                <a:latin typeface="+mn-lt"/>
              </a:rPr>
              <a:t>, то окончание срока приема заявок не ранее 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08.10.2020.</a:t>
            </a:r>
            <a:endParaRPr lang="id-ID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4818" y="638011"/>
            <a:ext cx="929185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Переходим к вкладке «Контактные данные», данная вкладка заполняется автоматически (при необходимости заполняем недостающие данные).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 Для сохранения исходных данных нажимаем кнопку «Сохранить</a:t>
            </a:r>
            <a:r>
              <a:rPr lang="ru-RU" sz="1200" dirty="0" smtClean="0">
                <a:latin typeface="+mn-lt"/>
                <a:cs typeface="Calibri"/>
              </a:rPr>
              <a:t>»       .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8" name="Oval 31"/>
          <p:cNvSpPr/>
          <p:nvPr/>
        </p:nvSpPr>
        <p:spPr>
          <a:xfrm>
            <a:off x="1240854" y="787217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55" y="88902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029" y="3497540"/>
            <a:ext cx="371888" cy="371888"/>
          </a:xfrm>
          <a:prstGeom prst="rect">
            <a:avLst/>
          </a:prstGeom>
        </p:spPr>
      </p:pic>
      <p:sp>
        <p:nvSpPr>
          <p:cNvPr id="30" name="5-конечная звезда 29"/>
          <p:cNvSpPr/>
          <p:nvPr/>
        </p:nvSpPr>
        <p:spPr>
          <a:xfrm>
            <a:off x="1312118" y="3563439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684006" y="3410477"/>
            <a:ext cx="932323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 При сохранении данных происходит контроль введенной информации и в случае наличия каких-либо неточностей в формирующемся документе, появится протокол с описанием ошибки.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Например: в данном случае вышел протокол контроля дат между размещением закупки и окончанием срока приема заявок, так как данный срок составляет менее двух рабочих дней. Необходимо закрыть протокол, внести требуемые изменения и повторно нажать кнопку «Сохранить</a:t>
            </a:r>
            <a:r>
              <a:rPr lang="ru-RU" sz="1200" dirty="0" smtClean="0">
                <a:solidFill>
                  <a:srgbClr val="C00000"/>
                </a:solidFill>
                <a:latin typeface="+mn-lt"/>
              </a:rPr>
              <a:t>». </a:t>
            </a:r>
            <a:endParaRPr lang="id-ID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7" y="1071880"/>
            <a:ext cx="188992" cy="176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1295316"/>
            <a:ext cx="8835615" cy="2104187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128058" y="1217572"/>
            <a:ext cx="4058224" cy="203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4" y="4457494"/>
            <a:ext cx="8835615" cy="1877731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6874625" y="4150915"/>
            <a:ext cx="3433157" cy="47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443942" y="4339865"/>
            <a:ext cx="49876" cy="36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8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566487" y="754778"/>
            <a:ext cx="978038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сохранения всех </a:t>
            </a:r>
            <a:r>
              <a:rPr lang="ru-RU" sz="1200" dirty="0" smtClean="0">
                <a:latin typeface="+mn-lt"/>
                <a:cs typeface="+mn-cs"/>
              </a:rPr>
              <a:t>ранее введенных </a:t>
            </a:r>
            <a:r>
              <a:rPr lang="ru-RU" sz="1200" dirty="0" smtClean="0">
                <a:latin typeface="+mn-lt"/>
                <a:cs typeface="+mn-cs"/>
              </a:rPr>
              <a:t>сведений формируем техническое задание и спецификацию, для этого необходимо нажать </a:t>
            </a:r>
            <a:r>
              <a:rPr lang="ru-RU" sz="1200" dirty="0" smtClean="0">
                <a:latin typeface="+mn-lt"/>
                <a:cs typeface="+mn-cs"/>
              </a:rPr>
              <a:t>кнопку          .  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161785" y="713716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261444" y="80442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158184" y="2080218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9" y="2170218"/>
            <a:ext cx="192191" cy="1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62517" y="2055492"/>
            <a:ext cx="950156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поочередно выбираем документ для формирования (например «сформировать техническое задание»).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Т</a:t>
            </a:r>
            <a:r>
              <a:rPr lang="en-US" sz="1200" dirty="0" smtClean="0">
                <a:latin typeface="+mn-lt"/>
                <a:cs typeface="+mn-cs"/>
              </a:rPr>
              <a:t>ехническое задание и спецификация сформируются на основе данных, введенных при формировании извещения.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286" y="791309"/>
            <a:ext cx="265793" cy="225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17" y="1188278"/>
            <a:ext cx="9163082" cy="652329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3" idx="1"/>
          </p:cNvCxnSpPr>
          <p:nvPr/>
        </p:nvCxnSpPr>
        <p:spPr>
          <a:xfrm flipH="1">
            <a:off x="2294313" y="903860"/>
            <a:ext cx="8603973" cy="377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2701135"/>
            <a:ext cx="4322439" cy="3658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62" y="2732042"/>
            <a:ext cx="3999323" cy="3626498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2768138" y="2517157"/>
            <a:ext cx="108067" cy="1040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875868" y="2453281"/>
            <a:ext cx="4544925" cy="1179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31180" y="206375"/>
            <a:ext cx="51042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2 «Формирование технического задания»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361234" y="954900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08" y="104697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3089" y="912721"/>
            <a:ext cx="9214962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При закрытии сформированного файла, он автоматически сохранится в папке «Прикрепленные файлы».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Для того, что бы проверить наличие файла, необходимо нажать «Прикрепленные файлы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1361234" y="3746661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07" y="3838735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57732" y="3610025"/>
            <a:ext cx="91629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необходимости техническое задание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(</a:t>
            </a:r>
            <a:r>
              <a:rPr lang="en-US" sz="1200" dirty="0" smtClean="0">
                <a:latin typeface="+mn-lt"/>
                <a:cs typeface="+mn-cs"/>
              </a:rPr>
              <a:t>или</a:t>
            </a:r>
            <a:r>
              <a:rPr lang="ru-RU" sz="1200" dirty="0" smtClean="0">
                <a:latin typeface="+mn-lt"/>
                <a:cs typeface="+mn-cs"/>
              </a:rPr>
              <a:t>)</a:t>
            </a:r>
            <a:r>
              <a:rPr lang="en-US" sz="1200" dirty="0" smtClean="0">
                <a:latin typeface="+mn-lt"/>
                <a:cs typeface="+mn-cs"/>
              </a:rPr>
              <a:t> спецификацию</a:t>
            </a:r>
            <a:r>
              <a:rPr lang="ru-RU" sz="1200" dirty="0" smtClean="0">
                <a:latin typeface="+mn-lt"/>
                <a:cs typeface="+mn-cs"/>
              </a:rPr>
              <a:t> можно редактировать.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этого сформированн</a:t>
            </a:r>
            <a:r>
              <a:rPr lang="en-US" sz="1200" dirty="0" smtClean="0">
                <a:latin typeface="+mn-lt"/>
                <a:cs typeface="+mn-cs"/>
              </a:rPr>
              <a:t>ый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документ </a:t>
            </a:r>
            <a:r>
              <a:rPr lang="ru-RU" sz="1200" dirty="0" smtClean="0">
                <a:latin typeface="+mn-lt"/>
                <a:cs typeface="+mn-cs"/>
              </a:rPr>
              <a:t>следует сохранить на компьютере и внести соответствующие изменения, далее скорректированные документы прикрепляются к извещению. Для этого заходим в «Прикрепленные файлы»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нажимаем кнопку «Добавить».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97" y="1381382"/>
            <a:ext cx="9181372" cy="213378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839066" y="1327963"/>
            <a:ext cx="3952432" cy="301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26" y="4290100"/>
            <a:ext cx="3682303" cy="2267909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>
            <a:off x="3840480" y="4195242"/>
            <a:ext cx="4330931" cy="160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227811" y="4364182"/>
            <a:ext cx="1579418" cy="42394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6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828944" y="632691"/>
            <a:ext cx="932821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При этом надо </a:t>
            </a:r>
            <a:r>
              <a:rPr lang="en-US" sz="1200" dirty="0" err="1" smtClean="0">
                <a:latin typeface="+mn-lt"/>
                <a:cs typeface="+mn-cs"/>
              </a:rPr>
              <a:t>удалить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автоматически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прикрепленный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документ</a:t>
            </a:r>
            <a:r>
              <a:rPr lang="ru-RU" sz="1200" dirty="0" smtClean="0">
                <a:latin typeface="+mn-lt"/>
                <a:cs typeface="+mn-cs"/>
              </a:rPr>
              <a:t>,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сформированный системой, </a:t>
            </a:r>
            <a:r>
              <a:rPr lang="en-US" sz="1200" dirty="0" err="1" smtClean="0">
                <a:latin typeface="+mn-lt"/>
                <a:cs typeface="+mn-cs"/>
              </a:rPr>
              <a:t>для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чего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в прикрепленных файлах в </a:t>
            </a:r>
            <a:r>
              <a:rPr lang="ru-RU" sz="1200" dirty="0" smtClean="0">
                <a:latin typeface="+mn-lt"/>
                <a:cs typeface="+mn-cs"/>
              </a:rPr>
              <a:t>                      </a:t>
            </a:r>
            <a:r>
              <a:rPr lang="en-US" sz="1200" dirty="0" smtClean="0">
                <a:latin typeface="+mn-lt"/>
                <a:cs typeface="+mn-cs"/>
              </a:rPr>
              <a:t>чек-боксе выделяем необходимый документ </a:t>
            </a:r>
            <a:r>
              <a:rPr lang="ru-RU" sz="1200" dirty="0" smtClean="0">
                <a:latin typeface="+mn-lt"/>
                <a:cs typeface="+mn-cs"/>
              </a:rPr>
              <a:t>галочкой      </a:t>
            </a:r>
            <a:r>
              <a:rPr lang="en-US" sz="1200" dirty="0" smtClean="0">
                <a:latin typeface="+mn-lt"/>
                <a:cs typeface="+mn-cs"/>
              </a:rPr>
              <a:t>и нажимаем кнопку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err="1" smtClean="0">
                <a:latin typeface="+mn-lt"/>
                <a:cs typeface="+mn-cs"/>
              </a:rPr>
              <a:t>Удалить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396206" y="677587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513054" y="74367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80" y="5588422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1"/>
          <p:cNvSpPr/>
          <p:nvPr/>
        </p:nvSpPr>
        <p:spPr>
          <a:xfrm>
            <a:off x="1442869" y="246759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0" name="Group 1036"/>
          <p:cNvGrpSpPr>
            <a:grpSpLocks noChangeAspect="1"/>
          </p:cNvGrpSpPr>
          <p:nvPr/>
        </p:nvGrpSpPr>
        <p:grpSpPr bwMode="auto">
          <a:xfrm>
            <a:off x="1549386" y="255122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842832" y="2508543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</a:t>
            </a:r>
            <a:r>
              <a:rPr lang="en-US" sz="1200" dirty="0" smtClean="0">
                <a:latin typeface="+mn-lt"/>
                <a:cs typeface="+mn-cs"/>
              </a:rPr>
              <a:t> добавляем </a:t>
            </a:r>
            <a:r>
              <a:rPr lang="en-US" sz="1200" dirty="0" err="1" smtClean="0">
                <a:latin typeface="+mn-lt"/>
                <a:cs typeface="+mn-cs"/>
              </a:rPr>
              <a:t>проект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контракта</a:t>
            </a:r>
            <a:r>
              <a:rPr lang="ru-RU" sz="1200" dirty="0" smtClean="0">
                <a:latin typeface="+mn-lt"/>
                <a:cs typeface="+mn-cs"/>
              </a:rPr>
              <a:t>, нажав при этом в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прикрепленных </a:t>
            </a:r>
            <a:r>
              <a:rPr lang="en-US" sz="1200" dirty="0" err="1" smtClean="0">
                <a:latin typeface="+mn-lt"/>
                <a:cs typeface="+mn-cs"/>
              </a:rPr>
              <a:t>файлах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на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smtClean="0">
                <a:latin typeface="+mn-lt"/>
                <a:cs typeface="+mn-cs"/>
              </a:rPr>
              <a:t>кнопку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err="1" smtClean="0">
                <a:latin typeface="+mn-lt"/>
                <a:cs typeface="+mn-cs"/>
              </a:rPr>
              <a:t>Добавить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12" y="1210807"/>
            <a:ext cx="3756894" cy="1141561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719419" y="1028977"/>
            <a:ext cx="2795189" cy="55875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29" y="2840656"/>
            <a:ext cx="7517019" cy="3456732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3060290" y="2699938"/>
            <a:ext cx="4579375" cy="74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1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08" y="883063"/>
            <a:ext cx="146475" cy="1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 flipH="1">
            <a:off x="2909900" y="1048839"/>
            <a:ext cx="4343263" cy="26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7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75549" y="3615810"/>
            <a:ext cx="928704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формирования </a:t>
            </a:r>
            <a:r>
              <a:rPr lang="ru-RU" sz="1200" dirty="0" smtClean="0">
                <a:latin typeface="+mn-lt"/>
                <a:cs typeface="Calibri"/>
              </a:rPr>
              <a:t>ПЗЗ, </a:t>
            </a:r>
            <a:r>
              <a:rPr lang="ru-RU" sz="1200" dirty="0" smtClean="0">
                <a:latin typeface="+mn-lt"/>
                <a:cs typeface="Calibri"/>
              </a:rPr>
              <a:t>извещение необходимо направить на размещение, для </a:t>
            </a:r>
            <a:r>
              <a:rPr lang="ru-RU" sz="1200" dirty="0" smtClean="0">
                <a:latin typeface="+mn-lt"/>
                <a:cs typeface="Calibri"/>
              </a:rPr>
              <a:t>чего </a:t>
            </a:r>
            <a:r>
              <a:rPr lang="ru-RU" sz="1200" dirty="0" smtClean="0">
                <a:latin typeface="+mn-lt"/>
                <a:cs typeface="Calibri"/>
              </a:rPr>
              <a:t>направляем документ по маршруту путем нажатия на кнопку «Отправить по маршруту»           .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7" name="Oval 31"/>
          <p:cNvSpPr/>
          <p:nvPr/>
        </p:nvSpPr>
        <p:spPr>
          <a:xfrm>
            <a:off x="1223336" y="3660110"/>
            <a:ext cx="398871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14" y="3738906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ser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9248" y="1965322"/>
            <a:ext cx="92303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Находим необходимое извещение </a:t>
            </a:r>
            <a:r>
              <a:rPr lang="ru-RU" sz="1200" dirty="0">
                <a:latin typeface="+mn-lt"/>
                <a:cs typeface="Calibri"/>
              </a:rPr>
              <a:t>в </a:t>
            </a:r>
            <a:r>
              <a:rPr lang="ru-RU" sz="1200" dirty="0" smtClean="0">
                <a:latin typeface="+mn-lt"/>
                <a:cs typeface="Calibri"/>
              </a:rPr>
              <a:t>фильтре </a:t>
            </a:r>
            <a:r>
              <a:rPr lang="ru-RU" sz="1200" dirty="0">
                <a:latin typeface="+mn-lt"/>
                <a:cs typeface="Calibri"/>
              </a:rPr>
              <a:t>«На размещении</a:t>
            </a:r>
            <a:r>
              <a:rPr lang="ru-RU" sz="1200" dirty="0" smtClean="0">
                <a:latin typeface="+mn-lt"/>
                <a:cs typeface="Calibri"/>
              </a:rPr>
              <a:t>» раздела </a:t>
            </a:r>
            <a:r>
              <a:rPr lang="ru-RU" sz="1200" dirty="0">
                <a:latin typeface="+mn-lt"/>
                <a:cs typeface="Calibri"/>
              </a:rPr>
              <a:t>«Извещение МЗ</a:t>
            </a:r>
            <a:r>
              <a:rPr lang="ru-RU" sz="1200" dirty="0" smtClean="0">
                <a:latin typeface="+mn-lt"/>
                <a:cs typeface="Calibri"/>
              </a:rPr>
              <a:t>», отмечаем его галочкой       в чек-боксе и нажимаем «Сформировать ПЗЗ</a:t>
            </a:r>
            <a:r>
              <a:rPr lang="ru-RU" sz="1200" dirty="0" smtClean="0">
                <a:latin typeface="+mn-lt"/>
                <a:cs typeface="Calibri"/>
              </a:rPr>
              <a:t>»       . 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18" name="Oval 31"/>
          <p:cNvSpPr/>
          <p:nvPr/>
        </p:nvSpPr>
        <p:spPr>
          <a:xfrm>
            <a:off x="1265675" y="2017722"/>
            <a:ext cx="398871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34" y="2115085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67" y="2213012"/>
            <a:ext cx="235987" cy="1840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/>
          <a:stretch/>
        </p:blipFill>
        <p:spPr>
          <a:xfrm>
            <a:off x="1989361" y="2532488"/>
            <a:ext cx="7479104" cy="9632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70" y="3839710"/>
            <a:ext cx="329213" cy="237765"/>
          </a:xfrm>
          <a:prstGeom prst="rect">
            <a:avLst/>
          </a:prstGeom>
        </p:spPr>
      </p:pic>
      <p:sp>
        <p:nvSpPr>
          <p:cNvPr id="22" name="Oval 31"/>
          <p:cNvSpPr/>
          <p:nvPr/>
        </p:nvSpPr>
        <p:spPr>
          <a:xfrm>
            <a:off x="1281656" y="755027"/>
            <a:ext cx="398871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47" y="845760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37278" y="741899"/>
            <a:ext cx="923036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Для создания предварительной заявки на закупку </a:t>
            </a:r>
            <a:r>
              <a:rPr lang="ru-RU" sz="1200" dirty="0" smtClean="0">
                <a:latin typeface="+mn-lt"/>
                <a:cs typeface="Calibri"/>
              </a:rPr>
              <a:t>(далее - ПЗЗ</a:t>
            </a:r>
            <a:r>
              <a:rPr lang="ru-RU" sz="1200" dirty="0" smtClean="0">
                <a:latin typeface="+mn-lt"/>
                <a:cs typeface="Calibri"/>
              </a:rPr>
              <a:t>) выходим из сформированного и сохраненного извещения, нажав кнопку «Выход».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61" y="1258368"/>
            <a:ext cx="4840644" cy="384081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2315499" y="1128090"/>
            <a:ext cx="918152" cy="235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516284" y="2404207"/>
            <a:ext cx="518668" cy="335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315499" y="2213012"/>
            <a:ext cx="7006491" cy="114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/>
          <a:stretch/>
        </p:blipFill>
        <p:spPr>
          <a:xfrm>
            <a:off x="1989361" y="4202936"/>
            <a:ext cx="7479104" cy="963251"/>
          </a:xfrm>
          <a:prstGeom prst="rect">
            <a:avLst/>
          </a:prstGeom>
        </p:spPr>
      </p:pic>
      <p:cxnSp>
        <p:nvCxnSpPr>
          <p:cNvPr id="38" name="Прямая со стрелкой 37"/>
          <p:cNvCxnSpPr>
            <a:stCxn id="20" idx="1"/>
          </p:cNvCxnSpPr>
          <p:nvPr/>
        </p:nvCxnSpPr>
        <p:spPr>
          <a:xfrm flipH="1">
            <a:off x="2101645" y="3958593"/>
            <a:ext cx="1978825" cy="495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47665" y="206375"/>
            <a:ext cx="88713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3 «Создание предварительной заявки на закупку и размещение извещения»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pic>
        <p:nvPicPr>
          <p:cNvPr id="27" name="Рисунок 1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990" y="2036559"/>
            <a:ext cx="146475" cy="1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401269" y="668314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515006" y="74670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69105" y="632691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того, как извещение отправлено на размещение, оно переходит в фильтр «Объявлены», где в колонке «Количество заявок участника» можно увидеть количество поступивших заявок от участников </a:t>
            </a:r>
            <a:r>
              <a:rPr lang="ru-RU" sz="1200" dirty="0" smtClean="0">
                <a:latin typeface="+mn-lt"/>
                <a:cs typeface="+mn-cs"/>
              </a:rPr>
              <a:t>закупки.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29" name="Oval 31"/>
          <p:cNvSpPr/>
          <p:nvPr/>
        </p:nvSpPr>
        <p:spPr>
          <a:xfrm>
            <a:off x="1395412" y="3303956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43505" y="3082989"/>
            <a:ext cx="916290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!!!В случае если закупку необходимо отменить по каким либо причинам, сделать это можно не позднее чем за 1 рабочий день до даты окончания срока приема заявок.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Например: если заявки принимаются до 30.09.2020, последним днем отмены извещения будет 28.09.2020.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Отмена извещения производится путем выбора необходимой строки и нажатия кнопки «Отменить публикацию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2542" y="1460549"/>
            <a:ext cx="818535" cy="65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751871" y="1976284"/>
            <a:ext cx="17698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64" y="1223001"/>
            <a:ext cx="7943776" cy="154815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683911" y="1861885"/>
            <a:ext cx="383458" cy="511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58" y="4242753"/>
            <a:ext cx="8468078" cy="1867102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>
            <a:off x="2643447" y="822122"/>
            <a:ext cx="5173200" cy="173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237019" y="3815610"/>
            <a:ext cx="2975956" cy="1637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7875640" y="878302"/>
            <a:ext cx="2232637" cy="94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5-конечная звезда 38"/>
          <p:cNvSpPr/>
          <p:nvPr/>
        </p:nvSpPr>
        <p:spPr>
          <a:xfrm>
            <a:off x="1460364" y="3366397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6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38300" y="825371"/>
            <a:ext cx="9944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Модуль «Малые закупки» </a:t>
            </a:r>
            <a:r>
              <a:rPr lang="en-US" sz="2000" b="1" dirty="0" err="1" smtClean="0">
                <a:latin typeface="+mn-lt"/>
              </a:rPr>
              <a:t>используется</a:t>
            </a:r>
            <a:r>
              <a:rPr lang="en-US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при осуществлении</a:t>
            </a:r>
            <a:r>
              <a:rPr lang="en-US" sz="2000" b="1" dirty="0" smtClean="0">
                <a:latin typeface="+mn-lt"/>
              </a:rPr>
              <a:t> закупок</a:t>
            </a:r>
            <a:r>
              <a:rPr lang="ru-RU" sz="2000" b="1" dirty="0" smtClean="0">
                <a:latin typeface="+mn-lt"/>
              </a:rPr>
              <a:t> </a:t>
            </a:r>
          </a:p>
          <a:p>
            <a:pPr algn="ctr"/>
            <a:r>
              <a:rPr lang="ru-RU" sz="2000" b="1" dirty="0" smtClean="0">
                <a:latin typeface="+mn-lt"/>
              </a:rPr>
              <a:t>на основании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пунктов</a:t>
            </a:r>
            <a:r>
              <a:rPr lang="en-US" sz="2000" b="1" dirty="0" smtClean="0">
                <a:latin typeface="+mn-lt"/>
              </a:rPr>
              <a:t> 4 и 5 </a:t>
            </a:r>
            <a:r>
              <a:rPr lang="en-US" sz="2000" b="1" dirty="0" err="1" smtClean="0">
                <a:latin typeface="+mn-lt"/>
              </a:rPr>
              <a:t>части</a:t>
            </a:r>
            <a:r>
              <a:rPr lang="en-US" sz="2000" b="1" dirty="0" smtClean="0">
                <a:latin typeface="+mn-lt"/>
              </a:rPr>
              <a:t> 1 статьи 93 Закона №44-ФЗ, </a:t>
            </a:r>
            <a:endParaRPr lang="ru-RU" sz="2000" b="1" dirty="0" smtClean="0">
              <a:latin typeface="+mn-lt"/>
            </a:endParaRPr>
          </a:p>
          <a:p>
            <a:pPr algn="ctr"/>
            <a:r>
              <a:rPr lang="en-US" sz="2000" b="1" dirty="0" smtClean="0">
                <a:latin typeface="+mn-lt"/>
              </a:rPr>
              <a:t>а также </a:t>
            </a:r>
            <a:r>
              <a:rPr lang="en-US" sz="2000" b="1" dirty="0" err="1" smtClean="0">
                <a:latin typeface="+mn-lt"/>
              </a:rPr>
              <a:t>для</a:t>
            </a:r>
            <a:r>
              <a:rPr lang="en-US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учёта и контроля </a:t>
            </a:r>
            <a:r>
              <a:rPr lang="en-US" sz="2000" b="1" dirty="0" err="1" smtClean="0">
                <a:latin typeface="+mn-lt"/>
              </a:rPr>
              <a:t>контрактов</a:t>
            </a:r>
            <a:r>
              <a:rPr lang="ru-RU" sz="2000" b="1" dirty="0" smtClean="0">
                <a:latin typeface="+mn-lt"/>
              </a:rPr>
              <a:t> (договоров)</a:t>
            </a:r>
            <a:r>
              <a:rPr lang="en-US" sz="2000" b="1" dirty="0" smtClean="0">
                <a:latin typeface="+mn-lt"/>
              </a:rPr>
              <a:t>, заключенных на основании вышеуказанной нормы Закона №44-ФЗ</a:t>
            </a:r>
            <a:r>
              <a:rPr lang="ru-RU" sz="2000" b="1" dirty="0" smtClean="0">
                <a:latin typeface="+mn-lt"/>
              </a:rPr>
              <a:t> путём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ведения</a:t>
            </a:r>
            <a:r>
              <a:rPr lang="en-US" sz="2000" b="1" dirty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«Р</a:t>
            </a:r>
            <a:r>
              <a:rPr lang="en-US" sz="2000" b="1" dirty="0" err="1" smtClean="0">
                <a:latin typeface="+mn-lt"/>
              </a:rPr>
              <a:t>еестра</a:t>
            </a:r>
            <a:r>
              <a:rPr lang="en-US" sz="2000" b="1" dirty="0" smtClean="0">
                <a:latin typeface="+mn-lt"/>
              </a:rPr>
              <a:t> </a:t>
            </a:r>
            <a:r>
              <a:rPr lang="ru-RU" sz="2000" b="1" dirty="0" smtClean="0">
                <a:latin typeface="+mn-lt"/>
              </a:rPr>
              <a:t>малых закупок»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638300" y="27409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740025" y="2521571"/>
            <a:ext cx="8709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+mn-lt"/>
              </a:rPr>
              <a:t>Если начальная (максимальная) цена контракта составляет 5 000,00 рублей и более, то </a:t>
            </a:r>
            <a:r>
              <a:rPr lang="en-US" dirty="0" err="1" smtClean="0">
                <a:latin typeface="+mn-lt"/>
              </a:rPr>
              <a:t>извещени</a:t>
            </a:r>
            <a:r>
              <a:rPr lang="ru-RU" dirty="0" smtClean="0">
                <a:latin typeface="+mn-lt"/>
              </a:rPr>
              <a:t>е</a:t>
            </a:r>
            <a:r>
              <a:rPr lang="en-US" dirty="0" smtClean="0">
                <a:latin typeface="+mn-lt"/>
              </a:rPr>
              <a:t> о проведении </a:t>
            </a:r>
            <a:r>
              <a:rPr lang="ru-RU" dirty="0" smtClean="0">
                <a:latin typeface="+mn-lt"/>
              </a:rPr>
              <a:t>такой </a:t>
            </a:r>
            <a:r>
              <a:rPr lang="en-US" dirty="0" smtClean="0">
                <a:latin typeface="+mn-lt"/>
              </a:rPr>
              <a:t>закупки </a:t>
            </a:r>
            <a:r>
              <a:rPr lang="ru-RU" dirty="0" smtClean="0">
                <a:latin typeface="+mn-lt"/>
              </a:rPr>
              <a:t>заказчик обязан разместить </a:t>
            </a:r>
            <a:r>
              <a:rPr lang="ru-RU" dirty="0">
                <a:latin typeface="+mn-lt"/>
                <a:cs typeface="Calibri"/>
              </a:rPr>
              <a:t>с использованием </a:t>
            </a:r>
            <a:r>
              <a:rPr lang="ru-RU" dirty="0" smtClean="0">
                <a:latin typeface="+mn-lt"/>
                <a:cs typeface="Calibri"/>
              </a:rPr>
              <a:t>модуля «Малые </a:t>
            </a:r>
            <a:r>
              <a:rPr lang="ru-RU" dirty="0" smtClean="0">
                <a:latin typeface="+mn-lt"/>
                <a:cs typeface="Calibri"/>
              </a:rPr>
              <a:t>закупки.</a:t>
            </a:r>
            <a:endParaRPr lang="ru-RU" dirty="0">
              <a:latin typeface="+mn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638300" y="43187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03599" y="3570582"/>
            <a:ext cx="8709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+mn-lt"/>
                <a:cs typeface="Calibri"/>
              </a:rPr>
              <a:t>Исключительные случаи, когда заказчик имеет право проводить закупки минуя модуля «Малые закупки»: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+mn-lt"/>
              </a:rPr>
              <a:t>закупки, которые  </a:t>
            </a:r>
            <a:r>
              <a:rPr lang="en-US" dirty="0" err="1" smtClean="0">
                <a:latin typeface="+mn-lt"/>
                <a:cs typeface="Calibri"/>
              </a:rPr>
              <a:t>входя</a:t>
            </a:r>
            <a:r>
              <a:rPr lang="ru-RU" dirty="0" smtClean="0">
                <a:latin typeface="+mn-lt"/>
                <a:cs typeface="Calibri"/>
              </a:rPr>
              <a:t>т </a:t>
            </a:r>
            <a:r>
              <a:rPr lang="en-US" dirty="0" smtClean="0">
                <a:latin typeface="+mn-lt"/>
                <a:cs typeface="Calibri"/>
              </a:rPr>
              <a:t>в </a:t>
            </a:r>
            <a:r>
              <a:rPr lang="ru-RU" dirty="0" smtClean="0">
                <a:latin typeface="+mn-lt"/>
                <a:cs typeface="Calibri"/>
              </a:rPr>
              <a:t>соответствующий «</a:t>
            </a:r>
            <a:r>
              <a:rPr lang="ru-RU" dirty="0" err="1" smtClean="0">
                <a:latin typeface="+mn-lt"/>
                <a:cs typeface="Calibri"/>
              </a:rPr>
              <a:t>Перечен</a:t>
            </a:r>
            <a:r>
              <a:rPr lang="en-US" dirty="0" smtClean="0">
                <a:latin typeface="+mn-lt"/>
                <a:cs typeface="Calibri"/>
              </a:rPr>
              <a:t>ь </a:t>
            </a:r>
            <a:r>
              <a:rPr lang="ru-RU" dirty="0" smtClean="0">
                <a:latin typeface="+mn-lt"/>
                <a:cs typeface="Calibri"/>
              </a:rPr>
              <a:t>малых </a:t>
            </a:r>
            <a:r>
              <a:rPr lang="ru-RU" dirty="0">
                <a:latin typeface="+mn-lt"/>
                <a:cs typeface="Calibri"/>
              </a:rPr>
              <a:t>закупок</a:t>
            </a:r>
            <a:r>
              <a:rPr lang="ru-RU" dirty="0" smtClean="0">
                <a:latin typeface="+mn-lt"/>
                <a:cs typeface="Calibri"/>
              </a:rPr>
              <a:t>»;</a:t>
            </a:r>
            <a:endParaRPr lang="ru-RU" dirty="0" smtClean="0">
              <a:latin typeface="+mn-lt"/>
              <a:cs typeface="Calibri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закупки, цена которых </a:t>
            </a:r>
            <a:r>
              <a:rPr lang="en-US" dirty="0" err="1" smtClean="0">
                <a:latin typeface="+mn-lt"/>
              </a:rPr>
              <a:t>составляет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менее</a:t>
            </a:r>
            <a:r>
              <a:rPr lang="en-US" dirty="0">
                <a:latin typeface="+mn-lt"/>
              </a:rPr>
              <a:t> 5 000,00 </a:t>
            </a:r>
            <a:r>
              <a:rPr lang="en-US" dirty="0" err="1" smtClean="0">
                <a:latin typeface="+mn-lt"/>
              </a:rPr>
              <a:t>рублей</a:t>
            </a:r>
            <a:r>
              <a:rPr lang="ru-RU" dirty="0">
                <a:latin typeface="+mn-lt"/>
              </a:rPr>
              <a:t>.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  <a:p>
            <a:pPr algn="just"/>
            <a:r>
              <a:rPr lang="ru-RU" dirty="0">
                <a:solidFill>
                  <a:srgbClr val="C00000"/>
                </a:solidFill>
                <a:latin typeface="+mn-lt"/>
              </a:rPr>
              <a:t>!!!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П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ри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этом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,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сведения о 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таких закупках заказчик обязан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вносит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ь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в 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«Р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еестр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малых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закупок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»,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размещённый 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в модуле «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Малы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е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закупк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и»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в разделе «Проект контрактов МЗ</a:t>
            </a:r>
            <a:r>
              <a:rPr lang="ru-RU" dirty="0" smtClean="0">
                <a:solidFill>
                  <a:srgbClr val="C00000"/>
                </a:solidFill>
                <a:latin typeface="+mn-lt"/>
              </a:rPr>
              <a:t>»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.</a:t>
            </a:r>
            <a:endParaRPr lang="ru-RU" dirty="0">
              <a:solidFill>
                <a:srgbClr val="C00000"/>
              </a:solidFill>
              <a:latin typeface="+mn-lt"/>
            </a:endParaRPr>
          </a:p>
          <a:p>
            <a:pPr algn="just"/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113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507" y="303153"/>
            <a:ext cx="72795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Рассмотрим случай, если на закупку поступили заявки участников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и закупка является состоявшейся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3" name="Oval 31"/>
          <p:cNvSpPr/>
          <p:nvPr/>
        </p:nvSpPr>
        <p:spPr>
          <a:xfrm>
            <a:off x="1477635" y="1163427"/>
            <a:ext cx="3538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582289" y="123016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11530" y="1095157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случае если от участников закупки поступили предложения, то по истечении срока окончания приема заявок закупка перейдет в фильтр «Подведение итогов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29868" y="538265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9628" y="5229637"/>
            <a:ext cx="916290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!!!Заявки на участие в закупке рассматриваются в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течение 3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рабочих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дней после окончания срока подачи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заявок.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Решение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о соответствии или несоответствии заявки на участие в закупке требованиям, указанным в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техническом задании, принимается в отношении каждого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участника.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По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результатам принятого решения ответственное должное лицо заказчика формирует в Модуле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«Малые закупки»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протокол рассмотрения заявок и подписывает его.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24" name="5-конечная звезда 23"/>
          <p:cNvSpPr/>
          <p:nvPr/>
        </p:nvSpPr>
        <p:spPr>
          <a:xfrm>
            <a:off x="1508169" y="5449136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val 31"/>
          <p:cNvSpPr/>
          <p:nvPr/>
        </p:nvSpPr>
        <p:spPr>
          <a:xfrm>
            <a:off x="1431735" y="299452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555156" y="310016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69836" y="2933713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Одновременно в </a:t>
            </a:r>
            <a:r>
              <a:rPr lang="ru-RU" sz="1200" dirty="0" smtClean="0">
                <a:latin typeface="+mn-lt"/>
                <a:cs typeface="+mn-cs"/>
              </a:rPr>
              <a:t>разделе </a:t>
            </a:r>
            <a:r>
              <a:rPr lang="ru-RU" sz="1200" dirty="0" smtClean="0">
                <a:latin typeface="+mn-lt"/>
                <a:cs typeface="+mn-cs"/>
              </a:rPr>
              <a:t>«Протокол МЗ» в фильтре «В работе» система сформирует протокол, в котором необходимо рассмотреть заявки участников и выбрать </a:t>
            </a:r>
            <a:r>
              <a:rPr lang="ru-RU" sz="1200" dirty="0" smtClean="0">
                <a:latin typeface="+mn-lt"/>
                <a:cs typeface="+mn-cs"/>
              </a:rPr>
              <a:t>победителя.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69" y="1665719"/>
            <a:ext cx="2673790" cy="104061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>
            <a:off x="2728452" y="1474839"/>
            <a:ext cx="1489323" cy="1025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69" y="3443537"/>
            <a:ext cx="2042337" cy="1737941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>
            <a:off x="4217775" y="3142971"/>
            <a:ext cx="387476" cy="1378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148051" y="4570123"/>
            <a:ext cx="914400" cy="1147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217775" y="4657253"/>
            <a:ext cx="914400" cy="11474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5132175" y="3164545"/>
            <a:ext cx="958249" cy="142760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450371" y="772532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1036"/>
          <p:cNvGrpSpPr>
            <a:grpSpLocks noChangeAspect="1"/>
          </p:cNvGrpSpPr>
          <p:nvPr/>
        </p:nvGrpSpPr>
        <p:grpSpPr bwMode="auto">
          <a:xfrm>
            <a:off x="1575659" y="8632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4539" y="80895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того, что бы рассмотреть поступившие заявки необходимо в фильтре «В работе» зайти в сформированный протокол, в котором открываются: наименование участников закупки, цена предложенная такими участниками и наличие прикрепленных </a:t>
            </a:r>
            <a:r>
              <a:rPr lang="ru-RU" sz="1200" dirty="0" smtClean="0">
                <a:latin typeface="+mn-lt"/>
                <a:cs typeface="+mn-cs"/>
              </a:rPr>
              <a:t>документов.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24" name="Oval 31"/>
          <p:cNvSpPr/>
          <p:nvPr/>
        </p:nvSpPr>
        <p:spPr>
          <a:xfrm>
            <a:off x="1522501" y="3642451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1633715" y="373316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22262" y="370209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Что бы открыть заявку участника необходимо два раза кликнуть на ее </a:t>
            </a:r>
            <a:r>
              <a:rPr lang="ru-RU" sz="1200" dirty="0" smtClean="0">
                <a:latin typeface="+mn-lt"/>
                <a:cs typeface="+mn-cs"/>
              </a:rPr>
              <a:t>номер. 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38" name="Oval 31"/>
          <p:cNvSpPr/>
          <p:nvPr/>
        </p:nvSpPr>
        <p:spPr>
          <a:xfrm>
            <a:off x="1517106" y="4106223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1036"/>
          <p:cNvGrpSpPr>
            <a:grpSpLocks noChangeAspect="1"/>
          </p:cNvGrpSpPr>
          <p:nvPr/>
        </p:nvGrpSpPr>
        <p:grpSpPr bwMode="auto">
          <a:xfrm>
            <a:off x="1637937" y="419693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37334" y="4061921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открывшейся заявке проверяем данные участника, в прикрепленных файлах можно посмотреть документы, которые прикрепил </a:t>
            </a:r>
            <a:r>
              <a:rPr lang="ru-RU" sz="1200" dirty="0" smtClean="0">
                <a:latin typeface="+mn-lt"/>
                <a:cs typeface="+mn-cs"/>
              </a:rPr>
              <a:t>участник.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76" y="4813151"/>
            <a:ext cx="5029636" cy="877900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4586749" y="4281143"/>
            <a:ext cx="4638367" cy="792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34" y="1316627"/>
            <a:ext cx="8882642" cy="2127688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3303639" y="1145594"/>
            <a:ext cx="766916" cy="2044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4830097" y="1189497"/>
            <a:ext cx="604684" cy="196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6378655" y="1189497"/>
            <a:ext cx="2020551" cy="1962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 flipV="1">
            <a:off x="2544099" y="3306527"/>
            <a:ext cx="4205836" cy="493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509323" y="715578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634638" y="79309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02893" y="656295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анализа информации об участниках закупки необходимо принять решение о соответствии или о несоответствии каждого </a:t>
            </a:r>
            <a:r>
              <a:rPr lang="ru-RU" sz="1200" dirty="0" smtClean="0">
                <a:latin typeface="+mn-lt"/>
                <a:cs typeface="+mn-cs"/>
              </a:rPr>
              <a:t>участника.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7" name="Oval 31"/>
          <p:cNvSpPr/>
          <p:nvPr/>
        </p:nvSpPr>
        <p:spPr>
          <a:xfrm>
            <a:off x="1509322" y="383976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036"/>
          <p:cNvGrpSpPr>
            <a:grpSpLocks noChangeAspect="1"/>
          </p:cNvGrpSpPr>
          <p:nvPr/>
        </p:nvGrpSpPr>
        <p:grpSpPr bwMode="auto">
          <a:xfrm>
            <a:off x="1638860" y="394020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9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119233" y="3757401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случае, несоответствия участника, необходимо указать причину такого несоответствия, для этого необходимо в строке «Причина отказа» нажать на          и выбрать из предложенного списка </a:t>
            </a:r>
            <a:r>
              <a:rPr lang="ru-RU" sz="1200" dirty="0" smtClean="0">
                <a:latin typeface="+mn-lt"/>
                <a:cs typeface="+mn-cs"/>
              </a:rPr>
              <a:t>причину.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89" y="3988233"/>
            <a:ext cx="237765" cy="213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51" y="1117960"/>
            <a:ext cx="7712108" cy="1036814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5419898" y="827106"/>
            <a:ext cx="2294313" cy="868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1"/>
          <p:cNvSpPr/>
          <p:nvPr/>
        </p:nvSpPr>
        <p:spPr>
          <a:xfrm>
            <a:off x="1527665" y="2727503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5-конечная звезда 35"/>
          <p:cNvSpPr/>
          <p:nvPr/>
        </p:nvSpPr>
        <p:spPr>
          <a:xfrm>
            <a:off x="1605966" y="2796260"/>
            <a:ext cx="243158" cy="219283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2043791" y="2305451"/>
            <a:ext cx="916290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!!! Причины по которым участник закупки может быть признан несоответствующим: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заявка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участника не соответствует требованиям, установленным в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извещении,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наличие в заявке недостоверной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информации;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п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редложенная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в заявке цена товара (работы, услуги) превышает цену контракта, указанную в извещении о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закупке;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у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частник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малой закупки внесен в реестр недобросовестных поставщиков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несоответствие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участника малой закупки требованиям действующего законодательства в части необходимости получения специального разрешения (лицензии), членства в саморегулируемой организации, </a:t>
            </a:r>
            <a:r>
              <a:rPr lang="ru-RU" sz="1200" dirty="0" smtClean="0">
                <a:solidFill>
                  <a:srgbClr val="FF0000"/>
                </a:solidFill>
                <a:latin typeface="+mn-lt"/>
                <a:cs typeface="+mn-cs"/>
              </a:rPr>
              <a:t>в случаях, установленных 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+mn-cs"/>
              </a:rPr>
              <a:t>в техническом задании.</a:t>
            </a:r>
            <a:endParaRPr lang="ru-RU" sz="1200" dirty="0" smtClean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25244" y="1491464"/>
            <a:ext cx="399011" cy="368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4" y="4413953"/>
            <a:ext cx="5218628" cy="200575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962698" y="1727490"/>
            <a:ext cx="457200" cy="368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3591098" y="1860194"/>
            <a:ext cx="3350029" cy="210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6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632734" y="69517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893645" y="369958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40368" y="1827968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!!!Победителем является участник, предложивший наименьшую цену или в случае если ценовое предложение поступило одинаковое от нескольких участников, то победителем считается тот, кто первым подал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заявку.  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4" name="Oval 31"/>
          <p:cNvSpPr/>
          <p:nvPr/>
        </p:nvSpPr>
        <p:spPr>
          <a:xfrm>
            <a:off x="1623585" y="1870878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val 31"/>
          <p:cNvSpPr/>
          <p:nvPr/>
        </p:nvSpPr>
        <p:spPr>
          <a:xfrm>
            <a:off x="1600019" y="2435017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709947" y="25213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" name="5-конечная звезда 22"/>
          <p:cNvSpPr/>
          <p:nvPr/>
        </p:nvSpPr>
        <p:spPr>
          <a:xfrm>
            <a:off x="1686461" y="1921102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Group 1036"/>
          <p:cNvGrpSpPr>
            <a:grpSpLocks noChangeAspect="1"/>
          </p:cNvGrpSpPr>
          <p:nvPr/>
        </p:nvGrpSpPr>
        <p:grpSpPr bwMode="auto">
          <a:xfrm>
            <a:off x="1740194" y="78003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20962" y="715205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необходимо выбрать победителя, для чего отмечаем галочкой       в чек-боксе соответствующего </a:t>
            </a:r>
            <a:r>
              <a:rPr lang="ru-RU" sz="1200" dirty="0" smtClean="0">
                <a:latin typeface="+mn-lt"/>
                <a:cs typeface="+mn-cs"/>
              </a:rPr>
              <a:t>участника.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6704" y="769060"/>
            <a:ext cx="159600" cy="17418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49421" y="2458233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Сохраняем введенную </a:t>
            </a:r>
            <a:r>
              <a:rPr lang="ru-RU" sz="1200" dirty="0" smtClean="0">
                <a:latin typeface="+mn-lt"/>
                <a:cs typeface="+mn-cs"/>
              </a:rPr>
              <a:t>информацию, </a:t>
            </a:r>
            <a:r>
              <a:rPr lang="ru-RU" sz="1200" dirty="0" smtClean="0">
                <a:latin typeface="+mn-lt"/>
                <a:cs typeface="+mn-cs"/>
              </a:rPr>
              <a:t>нажав на кнопку «Сохранить</a:t>
            </a:r>
            <a:r>
              <a:rPr lang="ru-RU" sz="1200" dirty="0" smtClean="0">
                <a:latin typeface="+mn-lt"/>
                <a:cs typeface="+mn-cs"/>
              </a:rPr>
              <a:t>»        .  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45" name="Oval 31"/>
          <p:cNvSpPr/>
          <p:nvPr/>
        </p:nvSpPr>
        <p:spPr>
          <a:xfrm>
            <a:off x="1608160" y="4097649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Group 1036"/>
          <p:cNvGrpSpPr>
            <a:grpSpLocks noChangeAspect="1"/>
          </p:cNvGrpSpPr>
          <p:nvPr/>
        </p:nvGrpSpPr>
        <p:grpSpPr bwMode="auto">
          <a:xfrm>
            <a:off x="1735972" y="418835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029418" y="4164688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сохранения данных необходимо сформировать печатную фору протокола нажав </a:t>
            </a:r>
            <a:r>
              <a:rPr lang="ru-RU" sz="1200" dirty="0" smtClean="0">
                <a:latin typeface="+mn-lt"/>
                <a:cs typeface="+mn-cs"/>
              </a:rPr>
              <a:t>кнопку          .            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58" y="1059243"/>
            <a:ext cx="6389162" cy="664522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 flipH="1">
            <a:off x="4695440" y="935208"/>
            <a:ext cx="1256050" cy="476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37" y="2735231"/>
            <a:ext cx="6389162" cy="132904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08" y="2497227"/>
            <a:ext cx="188992" cy="182896"/>
          </a:xfrm>
          <a:prstGeom prst="rect">
            <a:avLst/>
          </a:prstGeom>
        </p:spPr>
      </p:pic>
      <p:cxnSp>
        <p:nvCxnSpPr>
          <p:cNvPr id="44" name="Прямая со стрелкой 43"/>
          <p:cNvCxnSpPr/>
          <p:nvPr/>
        </p:nvCxnSpPr>
        <p:spPr>
          <a:xfrm flipH="1">
            <a:off x="2750574" y="2652913"/>
            <a:ext cx="3801993" cy="48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22" y="4191705"/>
            <a:ext cx="285790" cy="2095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12" y="4532883"/>
            <a:ext cx="6645216" cy="1231499"/>
          </a:xfrm>
          <a:prstGeom prst="rect">
            <a:avLst/>
          </a:prstGeom>
        </p:spPr>
      </p:pic>
      <p:cxnSp>
        <p:nvCxnSpPr>
          <p:cNvPr id="63" name="Прямая со стрелкой 62"/>
          <p:cNvCxnSpPr>
            <a:stCxn id="60" idx="1"/>
          </p:cNvCxnSpPr>
          <p:nvPr/>
        </p:nvCxnSpPr>
        <p:spPr>
          <a:xfrm flipH="1">
            <a:off x="3185652" y="4296495"/>
            <a:ext cx="5145370" cy="418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8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1"/>
          <p:cNvSpPr/>
          <p:nvPr/>
        </p:nvSpPr>
        <p:spPr>
          <a:xfrm>
            <a:off x="1768475" y="703263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871947" y="79397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00385" y="75129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Сформируется печатная форма протокола рассмотрения </a:t>
            </a:r>
            <a:r>
              <a:rPr lang="ru-RU" sz="1200" dirty="0" smtClean="0">
                <a:latin typeface="+mn-lt"/>
                <a:cs typeface="+mn-cs"/>
              </a:rPr>
              <a:t>заявок.  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14" name="Oval 31"/>
          <p:cNvSpPr/>
          <p:nvPr/>
        </p:nvSpPr>
        <p:spPr>
          <a:xfrm>
            <a:off x="1755338" y="3558176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036"/>
          <p:cNvGrpSpPr>
            <a:grpSpLocks noChangeAspect="1"/>
          </p:cNvGrpSpPr>
          <p:nvPr/>
        </p:nvGrpSpPr>
        <p:grpSpPr bwMode="auto">
          <a:xfrm>
            <a:off x="1871947" y="363657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17439" y="359389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закрытия печатной формы протокола, он автоматически перейдет в прикрепленные файлы.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Д</a:t>
            </a:r>
            <a:r>
              <a:rPr lang="ru-RU" sz="1200" dirty="0" smtClean="0">
                <a:latin typeface="+mn-lt"/>
                <a:cs typeface="+mn-cs"/>
              </a:rPr>
              <a:t>алее необходимо направить протокол на размещение, нажав на </a:t>
            </a:r>
            <a:r>
              <a:rPr lang="ru-RU" sz="1200" dirty="0" smtClean="0">
                <a:latin typeface="+mn-lt"/>
                <a:cs typeface="+mn-cs"/>
              </a:rPr>
              <a:t>кнопку «Отправить </a:t>
            </a:r>
            <a:r>
              <a:rPr lang="ru-RU" sz="1200" dirty="0" smtClean="0">
                <a:latin typeface="+mn-lt"/>
                <a:cs typeface="+mn-cs"/>
              </a:rPr>
              <a:t>по маршруту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92190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06" y="1078056"/>
            <a:ext cx="8218120" cy="23471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06" y="4149842"/>
            <a:ext cx="7523116" cy="1390008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3694471" y="3996813"/>
            <a:ext cx="1592826" cy="5014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536447" y="671128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641359" y="74952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0173" y="70684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отправки по маршруту протокол переходит в фильтр «Опубликовано</a:t>
            </a:r>
            <a:r>
              <a:rPr lang="ru-RU" sz="1200" dirty="0" smtClean="0">
                <a:latin typeface="+mn-lt"/>
                <a:cs typeface="+mn-cs"/>
              </a:rPr>
              <a:t>».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66" y="983843"/>
            <a:ext cx="1780186" cy="2176461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4671753" y="915363"/>
            <a:ext cx="1654232" cy="1753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31"/>
          <p:cNvSpPr/>
          <p:nvPr/>
        </p:nvSpPr>
        <p:spPr>
          <a:xfrm>
            <a:off x="1536447" y="3491913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Group 1036"/>
          <p:cNvGrpSpPr>
            <a:grpSpLocks noChangeAspect="1"/>
          </p:cNvGrpSpPr>
          <p:nvPr/>
        </p:nvGrpSpPr>
        <p:grpSpPr bwMode="auto">
          <a:xfrm>
            <a:off x="1639154" y="358262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940729" y="3519536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Сама з</a:t>
            </a:r>
            <a:r>
              <a:rPr lang="en-US" sz="1200" dirty="0" smtClean="0">
                <a:latin typeface="+mn-lt"/>
                <a:cs typeface="+mn-cs"/>
              </a:rPr>
              <a:t>акупка переходит в фильтр </a:t>
            </a:r>
            <a:r>
              <a:rPr lang="ru-RU" sz="1200" dirty="0" smtClean="0">
                <a:latin typeface="+mn-lt"/>
              </a:rPr>
              <a:t>«</a:t>
            </a:r>
            <a:r>
              <a:rPr lang="en-US" sz="1200" dirty="0" smtClean="0">
                <a:latin typeface="+mn-lt"/>
              </a:rPr>
              <a:t>Определение поставщика </a:t>
            </a:r>
            <a:r>
              <a:rPr lang="en-US" sz="1200" dirty="0" err="1" smtClean="0">
                <a:latin typeface="+mn-lt"/>
              </a:rPr>
              <a:t>завершено</a:t>
            </a:r>
            <a:r>
              <a:rPr lang="ru-RU" sz="1200" dirty="0" smtClean="0">
                <a:latin typeface="+mn-lt"/>
              </a:rPr>
              <a:t>».</a:t>
            </a:r>
            <a:r>
              <a:rPr lang="en-US" sz="1200" dirty="0" smtClean="0">
                <a:latin typeface="+mn-lt"/>
                <a:cs typeface="+mn-cs"/>
              </a:rPr>
              <a:t>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23" y="4294749"/>
            <a:ext cx="2920237" cy="1822862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4798141" y="3731339"/>
            <a:ext cx="699411" cy="1909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006735" y="2668384"/>
            <a:ext cx="914400" cy="1266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757352" y="5627310"/>
            <a:ext cx="1338349" cy="1417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3079" y="228570"/>
            <a:ext cx="342112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4 «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Заключение контракта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5" name="Oval 31"/>
          <p:cNvSpPr/>
          <p:nvPr/>
        </p:nvSpPr>
        <p:spPr>
          <a:xfrm>
            <a:off x="1540699" y="658813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1616189" y="703263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30173" y="70684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</a:t>
            </a:r>
            <a:r>
              <a:rPr lang="en-US" sz="1200" dirty="0" smtClean="0">
                <a:solidFill>
                  <a:srgbClr val="C00000"/>
                </a:solidFill>
                <a:latin typeface="+mn-lt"/>
                <a:cs typeface="+mn-cs"/>
              </a:rPr>
              <a:t>Проект контракта направляется победителю малой закупки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в течение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1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рабочего дня после подписания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протокола.</a:t>
            </a:r>
            <a:endParaRPr lang="ru-RU" sz="1200" dirty="0" smtClean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8" name="Oval 31"/>
          <p:cNvSpPr/>
          <p:nvPr/>
        </p:nvSpPr>
        <p:spPr>
          <a:xfrm>
            <a:off x="1540699" y="1222736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1036"/>
          <p:cNvGrpSpPr>
            <a:grpSpLocks noChangeAspect="1"/>
          </p:cNvGrpSpPr>
          <p:nvPr/>
        </p:nvGrpSpPr>
        <p:grpSpPr bwMode="auto">
          <a:xfrm>
            <a:off x="1641360" y="131344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01966" y="1138324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 Для формирования проекта контракта необходимо в фильтре </a:t>
            </a:r>
            <a:r>
              <a:rPr lang="ru-RU" sz="1200" dirty="0">
                <a:latin typeface="+mn-lt"/>
                <a:cs typeface="+mn-cs"/>
              </a:rPr>
              <a:t>«Определение поставщика завершено» </a:t>
            </a:r>
            <a:r>
              <a:rPr lang="en-US" sz="1200" dirty="0" smtClean="0">
                <a:latin typeface="+mn-lt"/>
                <a:cs typeface="+mn-cs"/>
              </a:rPr>
              <a:t>найти нужное извещение, отметить его в </a:t>
            </a:r>
            <a:r>
              <a:rPr lang="en-US" sz="1200" dirty="0" err="1" smtClean="0">
                <a:latin typeface="+mn-lt"/>
                <a:cs typeface="+mn-cs"/>
              </a:rPr>
              <a:t>чек-боксе</a:t>
            </a:r>
            <a:r>
              <a:rPr lang="ru-RU" sz="1200" dirty="0" smtClean="0">
                <a:latin typeface="+mn-lt"/>
                <a:cs typeface="+mn-cs"/>
              </a:rPr>
              <a:t> галочкой 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      </a:t>
            </a:r>
            <a:r>
              <a:rPr lang="en-US" sz="1200" dirty="0" smtClean="0">
                <a:latin typeface="+mn-lt"/>
                <a:cs typeface="+mn-cs"/>
              </a:rPr>
              <a:t>и нажать кнопку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Формирование малой </a:t>
            </a:r>
            <a:r>
              <a:rPr lang="en-US" sz="1200" dirty="0" err="1" smtClean="0">
                <a:latin typeface="+mn-lt"/>
                <a:cs typeface="+mn-cs"/>
              </a:rPr>
              <a:t>закупки</a:t>
            </a:r>
            <a:r>
              <a:rPr lang="ru-RU" sz="1200" dirty="0" smtClean="0">
                <a:latin typeface="+mn-lt"/>
                <a:cs typeface="+mn-cs"/>
              </a:rPr>
              <a:t>»         .</a:t>
            </a:r>
            <a:r>
              <a:rPr lang="en-US" sz="1200" dirty="0" smtClean="0">
                <a:latin typeface="+mn-lt"/>
                <a:cs typeface="+mn-cs"/>
              </a:rPr>
              <a:t>      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9235" y="1392031"/>
            <a:ext cx="167582" cy="174510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811526" y="1358611"/>
            <a:ext cx="217460" cy="22727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28" name="Рисунок 27"/>
          <p:cNvPicPr/>
          <p:nvPr/>
        </p:nvPicPr>
        <p:blipFill rotWithShape="1">
          <a:blip r:embed="rId5"/>
          <a:srcRect b="4854"/>
          <a:stretch/>
        </p:blipFill>
        <p:spPr bwMode="auto">
          <a:xfrm>
            <a:off x="2980112" y="3756752"/>
            <a:ext cx="5516880" cy="2727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Oval 31"/>
          <p:cNvSpPr/>
          <p:nvPr/>
        </p:nvSpPr>
        <p:spPr>
          <a:xfrm>
            <a:off x="1536448" y="3104178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1036"/>
          <p:cNvGrpSpPr>
            <a:grpSpLocks noChangeAspect="1"/>
          </p:cNvGrpSpPr>
          <p:nvPr/>
        </p:nvGrpSpPr>
        <p:grpSpPr bwMode="auto">
          <a:xfrm>
            <a:off x="1661299" y="31919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949943" y="3128827"/>
            <a:ext cx="916290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В сформировавшейся карточке проекта контракта автоматически заполн</a:t>
            </a:r>
            <a:r>
              <a:rPr lang="ru-RU" sz="1200" dirty="0" smtClean="0">
                <a:latin typeface="+mn-lt"/>
                <a:cs typeface="+mn-cs"/>
              </a:rPr>
              <a:t>яе</a:t>
            </a:r>
            <a:r>
              <a:rPr lang="en-US" sz="1200" dirty="0" smtClean="0">
                <a:latin typeface="+mn-lt"/>
                <a:cs typeface="+mn-cs"/>
              </a:rPr>
              <a:t>тся поле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№ контракта</a:t>
            </a:r>
            <a:r>
              <a:rPr lang="ru-RU" sz="1200" dirty="0" smtClean="0">
                <a:latin typeface="+mn-lt"/>
                <a:cs typeface="+mn-cs"/>
              </a:rPr>
              <a:t>»</a:t>
            </a:r>
            <a:r>
              <a:rPr lang="en-US" sz="1200" dirty="0" smtClean="0">
                <a:latin typeface="+mn-lt"/>
                <a:cs typeface="+mn-cs"/>
              </a:rPr>
              <a:t>, </a:t>
            </a:r>
            <a:r>
              <a:rPr lang="ru-RU" sz="1200" dirty="0" smtClean="0">
                <a:latin typeface="+mn-lt"/>
                <a:cs typeface="+mn-cs"/>
              </a:rPr>
              <a:t>при этом </a:t>
            </a:r>
            <a:r>
              <a:rPr lang="en-US" sz="1200" dirty="0" smtClean="0">
                <a:latin typeface="+mn-lt"/>
                <a:cs typeface="+mn-cs"/>
              </a:rPr>
              <a:t>оно активно для редактирования и при необходимости его </a:t>
            </a:r>
            <a:r>
              <a:rPr lang="en-US" sz="1200" dirty="0" err="1" smtClean="0">
                <a:latin typeface="+mn-lt"/>
                <a:cs typeface="+mn-cs"/>
              </a:rPr>
              <a:t>можно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исправить</a:t>
            </a:r>
            <a:r>
              <a:rPr lang="ru-RU" sz="1200" dirty="0" smtClean="0">
                <a:latin typeface="+mn-lt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</a:t>
            </a:r>
            <a:r>
              <a:rPr lang="en-US" sz="1200" dirty="0" err="1" smtClean="0">
                <a:latin typeface="+mn-lt"/>
                <a:cs typeface="+mn-cs"/>
              </a:rPr>
              <a:t>кладка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Товары\</a:t>
            </a:r>
            <a:r>
              <a:rPr lang="en-US" sz="1200" dirty="0" err="1" smtClean="0">
                <a:latin typeface="+mn-lt"/>
                <a:cs typeface="+mn-cs"/>
              </a:rPr>
              <a:t>работы</a:t>
            </a:r>
            <a:r>
              <a:rPr lang="en-US" sz="1200" dirty="0" smtClean="0">
                <a:latin typeface="+mn-lt"/>
                <a:cs typeface="+mn-cs"/>
              </a:rPr>
              <a:t>\</a:t>
            </a:r>
            <a:r>
              <a:rPr lang="en-US" sz="1200" dirty="0" err="1" smtClean="0">
                <a:latin typeface="+mn-lt"/>
                <a:cs typeface="+mn-cs"/>
              </a:rPr>
              <a:t>услуги</a:t>
            </a:r>
            <a:r>
              <a:rPr lang="ru-RU" sz="1200" dirty="0" smtClean="0">
                <a:latin typeface="+mn-lt"/>
                <a:cs typeface="+mn-cs"/>
              </a:rPr>
              <a:t>»</a:t>
            </a:r>
            <a:r>
              <a:rPr lang="en-US" sz="1200" dirty="0" smtClean="0">
                <a:latin typeface="+mn-lt"/>
                <a:cs typeface="+mn-cs"/>
              </a:rPr>
              <a:t> также </a:t>
            </a:r>
            <a:r>
              <a:rPr lang="en-US" sz="1200" dirty="0" err="1" smtClean="0">
                <a:latin typeface="+mn-lt"/>
                <a:cs typeface="+mn-cs"/>
              </a:rPr>
              <a:t>заполнится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автоматически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76" y="1754470"/>
            <a:ext cx="5127180" cy="1237595"/>
          </a:xfrm>
          <a:prstGeom prst="rect">
            <a:avLst/>
          </a:prstGeom>
        </p:spPr>
      </p:pic>
      <p:cxnSp>
        <p:nvCxnSpPr>
          <p:cNvPr id="21" name="Прямая со стрелкой 20"/>
          <p:cNvCxnSpPr>
            <a:stCxn id="18" idx="1"/>
          </p:cNvCxnSpPr>
          <p:nvPr/>
        </p:nvCxnSpPr>
        <p:spPr>
          <a:xfrm flipH="1">
            <a:off x="7381702" y="1472249"/>
            <a:ext cx="429824" cy="637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793076" y="1585887"/>
            <a:ext cx="2125511" cy="1024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085878" y="2826105"/>
            <a:ext cx="1145299" cy="11381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3787091" y="3744973"/>
            <a:ext cx="2239636" cy="175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4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611263" y="516732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737768" y="6074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8261" y="472430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Во вкладке </a:t>
            </a:r>
            <a:r>
              <a:rPr lang="ru-RU" sz="1200" dirty="0">
                <a:latin typeface="+mn-lt"/>
                <a:cs typeface="+mn-cs"/>
              </a:rPr>
              <a:t>«Финансирование» </a:t>
            </a:r>
            <a:r>
              <a:rPr lang="ru-RU" sz="1200" dirty="0" smtClean="0">
                <a:latin typeface="+mn-lt"/>
                <a:cs typeface="+mn-cs"/>
              </a:rPr>
              <a:t>отражаются данные </a:t>
            </a:r>
            <a:r>
              <a:rPr lang="ru-RU" sz="1200" dirty="0">
                <a:latin typeface="+mn-lt"/>
                <a:cs typeface="+mn-cs"/>
              </a:rPr>
              <a:t>из «Извещения </a:t>
            </a:r>
            <a:r>
              <a:rPr lang="ru-RU" sz="1200" dirty="0" smtClean="0">
                <a:latin typeface="+mn-lt"/>
                <a:cs typeface="+mn-cs"/>
              </a:rPr>
              <a:t>МЗ»</a:t>
            </a:r>
            <a:r>
              <a:rPr lang="en-US" sz="1200" dirty="0" smtClean="0">
                <a:latin typeface="+mn-lt"/>
                <a:cs typeface="+mn-cs"/>
              </a:rPr>
              <a:t>, при необходимости данную вкладку можно </a:t>
            </a:r>
            <a:r>
              <a:rPr lang="ru-RU" sz="1200" dirty="0" smtClean="0">
                <a:latin typeface="+mn-lt"/>
                <a:cs typeface="+mn-cs"/>
              </a:rPr>
              <a:t>редактиров</a:t>
            </a:r>
            <a:r>
              <a:rPr lang="en-US" sz="1200" dirty="0" smtClean="0">
                <a:latin typeface="+mn-lt"/>
                <a:cs typeface="+mn-cs"/>
              </a:rPr>
              <a:t>ать. Также можно добавить или удалить </a:t>
            </a:r>
            <a:r>
              <a:rPr lang="ru-RU" sz="1200" dirty="0" smtClean="0">
                <a:latin typeface="+mn-lt"/>
                <a:cs typeface="+mn-cs"/>
              </a:rPr>
              <a:t>поле с финансированием</a:t>
            </a:r>
            <a:r>
              <a:rPr lang="en-US" sz="1200" dirty="0" smtClean="0">
                <a:latin typeface="+mn-lt"/>
                <a:cs typeface="+mn-cs"/>
              </a:rPr>
              <a:t>, путем нажатия на кнопки </a:t>
            </a:r>
            <a:r>
              <a:rPr lang="ru-RU" sz="1200" dirty="0" smtClean="0">
                <a:latin typeface="+mn-lt"/>
              </a:rPr>
              <a:t>«</a:t>
            </a:r>
            <a:r>
              <a:rPr lang="en-US" sz="1200" dirty="0" smtClean="0">
                <a:latin typeface="+mn-lt"/>
              </a:rPr>
              <a:t>Добавить строку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,</a:t>
            </a:r>
            <a:r>
              <a:rPr lang="ru-RU" sz="1200" dirty="0" smtClean="0">
                <a:latin typeface="+mn-lt"/>
              </a:rPr>
              <a:t> «</a:t>
            </a:r>
            <a:r>
              <a:rPr lang="en-US" sz="1200" dirty="0" smtClean="0">
                <a:latin typeface="+mn-lt"/>
              </a:rPr>
              <a:t>Удалить </a:t>
            </a:r>
            <a:r>
              <a:rPr lang="en-US" sz="1200" dirty="0" err="1" smtClean="0">
                <a:latin typeface="+mn-lt"/>
              </a:rPr>
              <a:t>строку</a:t>
            </a:r>
            <a:r>
              <a:rPr lang="ru-RU" sz="1200" dirty="0" smtClean="0">
                <a:latin typeface="+mn-lt"/>
              </a:rPr>
              <a:t>».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07" y="1260271"/>
            <a:ext cx="6120765" cy="895985"/>
          </a:xfrm>
          <a:prstGeom prst="rect">
            <a:avLst/>
          </a:prstGeom>
        </p:spPr>
      </p:pic>
      <p:sp>
        <p:nvSpPr>
          <p:cNvPr id="14" name="Oval 31"/>
          <p:cNvSpPr/>
          <p:nvPr/>
        </p:nvSpPr>
        <p:spPr>
          <a:xfrm>
            <a:off x="1607640" y="2265175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val 31"/>
          <p:cNvSpPr/>
          <p:nvPr/>
        </p:nvSpPr>
        <p:spPr>
          <a:xfrm>
            <a:off x="1609634" y="3666334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724632" y="235588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3" name="Group 1036"/>
          <p:cNvGrpSpPr>
            <a:grpSpLocks noChangeAspect="1"/>
          </p:cNvGrpSpPr>
          <p:nvPr/>
        </p:nvGrpSpPr>
        <p:grpSpPr bwMode="auto">
          <a:xfrm>
            <a:off x="1728396" y="372433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4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84638" y="2325521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Вкладка «Поставщик (подрядчик, исполнитель)» </a:t>
            </a:r>
            <a:r>
              <a:rPr lang="ru-RU" sz="1200" dirty="0" smtClean="0">
                <a:latin typeface="+mn-lt"/>
                <a:cs typeface="+mn-cs"/>
              </a:rPr>
              <a:t>заполняется автоматически на основании данных </a:t>
            </a:r>
            <a:r>
              <a:rPr lang="ru-RU" sz="1200" dirty="0">
                <a:latin typeface="+mn-lt"/>
                <a:cs typeface="+mn-cs"/>
              </a:rPr>
              <a:t>из </a:t>
            </a:r>
            <a:r>
              <a:rPr lang="en-US" sz="1200" dirty="0" smtClean="0">
                <a:latin typeface="+mn-lt"/>
                <a:cs typeface="+mn-cs"/>
              </a:rPr>
              <a:t>з</a:t>
            </a:r>
            <a:r>
              <a:rPr lang="ru-RU" sz="1200" dirty="0" smtClean="0">
                <a:latin typeface="+mn-lt"/>
                <a:cs typeface="+mn-cs"/>
              </a:rPr>
              <a:t>аявки </a:t>
            </a:r>
            <a:r>
              <a:rPr lang="en-US" sz="1200" dirty="0" err="1" smtClean="0">
                <a:latin typeface="+mn-lt"/>
                <a:cs typeface="+mn-cs"/>
              </a:rPr>
              <a:t>победителя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закупки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4"/>
          <a:stretch>
            <a:fillRect/>
          </a:stretch>
        </p:blipFill>
        <p:spPr>
          <a:xfrm>
            <a:off x="2963139" y="2704754"/>
            <a:ext cx="5600700" cy="8001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84637" y="3589323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Далее необходимо прикрепить доработанный проект контракта, который был размещен вместе с извещением, для </a:t>
            </a:r>
            <a:r>
              <a:rPr lang="ru-RU" sz="1200" dirty="0" smtClean="0">
                <a:latin typeface="+mn-lt"/>
                <a:cs typeface="+mn-cs"/>
              </a:rPr>
              <a:t>чего следует </a:t>
            </a:r>
            <a:r>
              <a:rPr lang="en-US" sz="1200" dirty="0" smtClean="0">
                <a:latin typeface="+mn-lt"/>
                <a:cs typeface="+mn-cs"/>
              </a:rPr>
              <a:t> за</a:t>
            </a:r>
            <a:r>
              <a:rPr lang="ru-RU" sz="1200" dirty="0" smtClean="0">
                <a:latin typeface="+mn-lt"/>
                <a:cs typeface="+mn-cs"/>
              </a:rPr>
              <a:t>йти</a:t>
            </a:r>
            <a:r>
              <a:rPr lang="en-US" sz="1200" dirty="0" smtClean="0">
                <a:latin typeface="+mn-lt"/>
                <a:cs typeface="+mn-cs"/>
              </a:rPr>
              <a:t> в прикрепленные файлы и наж</a:t>
            </a:r>
            <a:r>
              <a:rPr lang="ru-RU" sz="1200" dirty="0" smtClean="0">
                <a:latin typeface="+mn-lt"/>
                <a:cs typeface="+mn-cs"/>
              </a:rPr>
              <a:t>ать на</a:t>
            </a:r>
            <a:r>
              <a:rPr lang="en-US" sz="1200" dirty="0" smtClean="0">
                <a:latin typeface="+mn-lt"/>
                <a:cs typeface="+mn-cs"/>
              </a:rPr>
              <a:t> кнопку </a:t>
            </a:r>
            <a:r>
              <a:rPr lang="ru-RU" sz="1200" dirty="0">
                <a:latin typeface="+mn-lt"/>
                <a:cs typeface="+mn-cs"/>
              </a:rPr>
              <a:t>«</a:t>
            </a:r>
            <a:r>
              <a:rPr lang="ru-RU" sz="1200" dirty="0" smtClean="0">
                <a:latin typeface="+mn-lt"/>
                <a:cs typeface="+mn-cs"/>
              </a:rPr>
              <a:t>Добавить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97" y="4050988"/>
            <a:ext cx="5419814" cy="1664352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3391593" y="3966519"/>
            <a:ext cx="1770611" cy="755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2703107" y="3966519"/>
            <a:ext cx="173097" cy="239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876204" y="1834083"/>
            <a:ext cx="5856664" cy="1797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2963140" y="889794"/>
            <a:ext cx="6172547" cy="573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3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642885" y="790131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737768" y="88084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7043" y="758144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После заполнения вкладок</a:t>
            </a:r>
            <a:r>
              <a:rPr lang="en-US" sz="1200" dirty="0">
                <a:latin typeface="+mn-lt"/>
                <a:cs typeface="+mn-cs"/>
              </a:rPr>
              <a:t>,</a:t>
            </a:r>
            <a:r>
              <a:rPr lang="en-US" sz="1200" dirty="0" smtClean="0">
                <a:latin typeface="+mn-lt"/>
                <a:cs typeface="+mn-cs"/>
              </a:rPr>
              <a:t> проект контракта необходимо сохранить и отправить по маршруту на </a:t>
            </a:r>
            <a:r>
              <a:rPr lang="en-US" sz="1200" dirty="0" err="1" smtClean="0">
                <a:latin typeface="+mn-lt"/>
                <a:cs typeface="+mn-cs"/>
              </a:rPr>
              <a:t>подпись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en-US" sz="1200" dirty="0" err="1" smtClean="0">
                <a:latin typeface="+mn-lt"/>
                <a:cs typeface="+mn-cs"/>
              </a:rPr>
              <a:t>поставщику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18" name="Oval 31"/>
          <p:cNvSpPr/>
          <p:nvPr/>
        </p:nvSpPr>
        <p:spPr>
          <a:xfrm>
            <a:off x="1642885" y="2596764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oup 1036"/>
          <p:cNvGrpSpPr>
            <a:grpSpLocks noChangeAspect="1"/>
          </p:cNvGrpSpPr>
          <p:nvPr/>
        </p:nvGrpSpPr>
        <p:grpSpPr bwMode="auto">
          <a:xfrm>
            <a:off x="1757707" y="268747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018313" y="2624387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вышеуказанных действий к</a:t>
            </a:r>
            <a:r>
              <a:rPr lang="en-US" sz="1200" dirty="0" smtClean="0">
                <a:latin typeface="+mn-lt"/>
                <a:cs typeface="+mn-cs"/>
              </a:rPr>
              <a:t>онтракт </a:t>
            </a:r>
            <a:r>
              <a:rPr lang="ru-RU" sz="1200" dirty="0" smtClean="0">
                <a:latin typeface="+mn-lt"/>
                <a:cs typeface="+mn-cs"/>
              </a:rPr>
              <a:t>перейдет</a:t>
            </a:r>
            <a:r>
              <a:rPr lang="en-US" sz="1200" dirty="0" smtClean="0">
                <a:latin typeface="+mn-lt"/>
                <a:cs typeface="+mn-cs"/>
              </a:rPr>
              <a:t> в фильтр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Наравлено поставщику (на подпись)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8" name="Oval 31"/>
          <p:cNvSpPr/>
          <p:nvPr/>
        </p:nvSpPr>
        <p:spPr>
          <a:xfrm>
            <a:off x="1641945" y="4632169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1036"/>
          <p:cNvGrpSpPr>
            <a:grpSpLocks noChangeAspect="1"/>
          </p:cNvGrpSpPr>
          <p:nvPr/>
        </p:nvGrpSpPr>
        <p:grpSpPr bwMode="auto">
          <a:xfrm>
            <a:off x="1756300" y="472287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086103" y="465979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В случае если поставщик не подписал контракт, а направил протокол разногласий, проект контракта перейдет в фильтр </a:t>
            </a:r>
            <a:r>
              <a:rPr lang="ru-RU" sz="1200" dirty="0" smtClean="0">
                <a:latin typeface="+mn-lt"/>
                <a:cs typeface="+mn-cs"/>
              </a:rPr>
              <a:t>«</a:t>
            </a:r>
            <a:r>
              <a:rPr lang="en-US" sz="1200" dirty="0" smtClean="0">
                <a:latin typeface="+mn-lt"/>
                <a:cs typeface="+mn-cs"/>
              </a:rPr>
              <a:t>Получено от поставщика</a:t>
            </a:r>
            <a:r>
              <a:rPr lang="ru-RU" sz="1200" dirty="0" smtClean="0">
                <a:latin typeface="+mn-lt"/>
                <a:cs typeface="+mn-cs"/>
              </a:rPr>
              <a:t> (</a:t>
            </a:r>
            <a:r>
              <a:rPr lang="en-US" sz="1200" dirty="0" smtClean="0">
                <a:latin typeface="+mn-lt"/>
                <a:cs typeface="+mn-cs"/>
              </a:rPr>
              <a:t>протокол </a:t>
            </a:r>
            <a:r>
              <a:rPr lang="en-US" sz="1200" dirty="0" err="1" smtClean="0">
                <a:latin typeface="+mn-lt"/>
                <a:cs typeface="+mn-cs"/>
              </a:rPr>
              <a:t>разногласий</a:t>
            </a:r>
            <a:r>
              <a:rPr lang="ru-RU" sz="1200" dirty="0" smtClean="0">
                <a:latin typeface="+mn-lt"/>
                <a:cs typeface="+mn-cs"/>
              </a:rPr>
              <a:t>)».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72" y="1183284"/>
            <a:ext cx="4828450" cy="1219306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476135" y="932446"/>
            <a:ext cx="1991033" cy="439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265174" y="956254"/>
            <a:ext cx="2816942" cy="637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47" y="3051414"/>
            <a:ext cx="2432515" cy="1572904"/>
          </a:xfrm>
          <a:prstGeom prst="rect">
            <a:avLst/>
          </a:prstGeom>
        </p:spPr>
      </p:pic>
      <p:cxnSp>
        <p:nvCxnSpPr>
          <p:cNvPr id="44" name="Прямая со стрелкой 43"/>
          <p:cNvCxnSpPr/>
          <p:nvPr/>
        </p:nvCxnSpPr>
        <p:spPr>
          <a:xfrm flipH="1">
            <a:off x="5265174" y="2804289"/>
            <a:ext cx="1393321" cy="1321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35" y="5340218"/>
            <a:ext cx="1908213" cy="1042506"/>
          </a:xfrm>
          <a:prstGeom prst="rect">
            <a:avLst/>
          </a:prstGeom>
        </p:spPr>
      </p:pic>
      <p:cxnSp>
        <p:nvCxnSpPr>
          <p:cNvPr id="47" name="Прямая со стрелкой 46"/>
          <p:cNvCxnSpPr/>
          <p:nvPr/>
        </p:nvCxnSpPr>
        <p:spPr>
          <a:xfrm flipH="1">
            <a:off x="6048638" y="4871595"/>
            <a:ext cx="4511207" cy="856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890356" y="4125429"/>
            <a:ext cx="1687484" cy="105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4244986" y="5728493"/>
            <a:ext cx="1687484" cy="1057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532970" y="737476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670634" y="82455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2214" y="586124"/>
            <a:ext cx="943365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Для ознакомления с возражениями поставщика, необходимо выбрать контракт в </a:t>
            </a:r>
            <a:r>
              <a:rPr lang="ru-RU" sz="1200" dirty="0" smtClean="0">
                <a:latin typeface="+mn-lt"/>
                <a:cs typeface="+mn-cs"/>
              </a:rPr>
              <a:t>фильтре «</a:t>
            </a:r>
            <a:r>
              <a:rPr lang="ru-RU" sz="1200" dirty="0">
                <a:latin typeface="+mn-lt"/>
                <a:cs typeface="+mn-cs"/>
              </a:rPr>
              <a:t>Получено от поставщика (протокол разногласий)» </a:t>
            </a:r>
            <a:r>
              <a:rPr lang="ru-RU" sz="1200" dirty="0" smtClean="0">
                <a:latin typeface="+mn-lt"/>
                <a:cs typeface="+mn-cs"/>
              </a:rPr>
              <a:t>и в </a:t>
            </a:r>
            <a:r>
              <a:rPr lang="ru-RU" sz="1200" dirty="0">
                <a:latin typeface="+mn-lt"/>
                <a:cs typeface="+mn-cs"/>
              </a:rPr>
              <a:t>открывшейся форме </a:t>
            </a:r>
            <a:r>
              <a:rPr lang="ru-RU" sz="1200" dirty="0" smtClean="0">
                <a:latin typeface="+mn-lt"/>
                <a:cs typeface="+mn-cs"/>
              </a:rPr>
              <a:t>нажать </a:t>
            </a:r>
            <a:r>
              <a:rPr lang="ru-RU" sz="1200" dirty="0">
                <a:latin typeface="+mn-lt"/>
                <a:cs typeface="+mn-cs"/>
              </a:rPr>
              <a:t>на </a:t>
            </a:r>
            <a:r>
              <a:rPr lang="ru-RU" sz="1200" dirty="0" smtClean="0">
                <a:latin typeface="+mn-lt"/>
                <a:cs typeface="+mn-cs"/>
              </a:rPr>
              <a:t>кнопку          </a:t>
            </a:r>
            <a:r>
              <a:rPr lang="en-US" sz="1200" dirty="0" smtClean="0">
                <a:latin typeface="+mn-lt"/>
                <a:cs typeface="+mn-cs"/>
              </a:rPr>
              <a:t>.</a:t>
            </a:r>
            <a:r>
              <a:rPr lang="ru-RU" sz="1200" dirty="0" smtClean="0">
                <a:latin typeface="+mn-lt"/>
                <a:cs typeface="+mn-cs"/>
              </a:rPr>
              <a:t> Что бы ознакомиться </a:t>
            </a:r>
            <a:r>
              <a:rPr lang="ru-RU" sz="1200" dirty="0">
                <a:latin typeface="+mn-lt"/>
                <a:cs typeface="+mn-cs"/>
              </a:rPr>
              <a:t>с содержанием файла разногласий следует дважды кликнуть по файлу, прикрепленному </a:t>
            </a:r>
            <a:r>
              <a:rPr lang="ru-RU" sz="1200" dirty="0" smtClean="0">
                <a:latin typeface="+mn-lt"/>
                <a:cs typeface="+mn-cs"/>
              </a:rPr>
              <a:t>поставщиком. 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45618" y="2890917"/>
            <a:ext cx="943365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Если принято решение о согласии с разногласием, необходимо внести в проект контракта необходимые </a:t>
            </a:r>
            <a:r>
              <a:rPr lang="ru-RU" sz="1200" dirty="0" smtClean="0">
                <a:latin typeface="+mn-lt"/>
                <a:cs typeface="+mn-cs"/>
              </a:rPr>
              <a:t>изменения, прикрепить </a:t>
            </a:r>
            <a:r>
              <a:rPr lang="ru-RU" sz="1200" dirty="0" smtClean="0">
                <a:latin typeface="+mn-lt"/>
                <a:cs typeface="+mn-cs"/>
              </a:rPr>
              <a:t>в «Прикрепленные файлы</a:t>
            </a:r>
            <a:r>
              <a:rPr lang="ru-RU" sz="1200" dirty="0" smtClean="0">
                <a:latin typeface="+mn-lt"/>
                <a:cs typeface="+mn-cs"/>
              </a:rPr>
              <a:t>»            новый </a:t>
            </a:r>
            <a:r>
              <a:rPr lang="ru-RU" sz="1200" dirty="0" smtClean="0">
                <a:latin typeface="+mn-lt"/>
                <a:cs typeface="+mn-cs"/>
              </a:rPr>
              <a:t>проект контракта, </a:t>
            </a:r>
            <a:r>
              <a:rPr lang="ru-RU" sz="1200" dirty="0" smtClean="0">
                <a:latin typeface="+mn-lt"/>
                <a:cs typeface="+mn-cs"/>
              </a:rPr>
              <a:t>удалив </a:t>
            </a:r>
            <a:r>
              <a:rPr lang="ru-RU" sz="1200" dirty="0" smtClean="0">
                <a:latin typeface="+mn-lt"/>
                <a:cs typeface="+mn-cs"/>
              </a:rPr>
              <a:t>старый </a:t>
            </a:r>
            <a:r>
              <a:rPr lang="ru-RU" sz="1200" dirty="0" smtClean="0">
                <a:latin typeface="+mn-lt"/>
                <a:cs typeface="+mn-cs"/>
              </a:rPr>
              <a:t>документ, и </a:t>
            </a:r>
            <a:r>
              <a:rPr lang="ru-RU" sz="1200" dirty="0" smtClean="0">
                <a:latin typeface="+mn-lt"/>
                <a:cs typeface="+mn-cs"/>
              </a:rPr>
              <a:t>отправить по </a:t>
            </a:r>
            <a:r>
              <a:rPr lang="ru-RU" sz="1200" dirty="0" smtClean="0">
                <a:latin typeface="+mn-lt"/>
                <a:cs typeface="+mn-cs"/>
              </a:rPr>
              <a:t>маршруту новый проект контракта, выбрав действие </a:t>
            </a:r>
            <a:r>
              <a:rPr lang="ru-RU" sz="1200" dirty="0" smtClean="0">
                <a:latin typeface="+mn-lt"/>
                <a:cs typeface="+mn-cs"/>
              </a:rPr>
              <a:t>«Согласовать с разногласием</a:t>
            </a:r>
            <a:r>
              <a:rPr lang="ru-RU" sz="1200" dirty="0" smtClean="0">
                <a:latin typeface="+mn-lt"/>
                <a:cs typeface="+mn-cs"/>
              </a:rPr>
              <a:t>».  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541336" y="2974657"/>
            <a:ext cx="376368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657498" y="306536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846716" y="425501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18" y="839351"/>
            <a:ext cx="317019" cy="17679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13" y="3155860"/>
            <a:ext cx="317019" cy="1767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86" y="3666953"/>
            <a:ext cx="3578662" cy="16094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/>
          <a:stretch/>
        </p:blipFill>
        <p:spPr>
          <a:xfrm>
            <a:off x="2838125" y="1191148"/>
            <a:ext cx="6273328" cy="1501841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4015047" y="1016150"/>
            <a:ext cx="812271" cy="930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5956608" y="983214"/>
            <a:ext cx="4924753" cy="15771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75" y="3651712"/>
            <a:ext cx="5346655" cy="1639966"/>
          </a:xfrm>
          <a:prstGeom prst="rect">
            <a:avLst/>
          </a:prstGeom>
        </p:spPr>
      </p:pic>
      <p:cxnSp>
        <p:nvCxnSpPr>
          <p:cNvPr id="67" name="Прямая со стрелкой 66"/>
          <p:cNvCxnSpPr/>
          <p:nvPr/>
        </p:nvCxnSpPr>
        <p:spPr>
          <a:xfrm flipH="1">
            <a:off x="3566160" y="3257009"/>
            <a:ext cx="1419667" cy="1146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4127446" y="3298013"/>
            <a:ext cx="2534997" cy="15879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7799243" y="5162773"/>
            <a:ext cx="1193800" cy="113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8562109" y="3294485"/>
            <a:ext cx="1232603" cy="1868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64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11220" y="206375"/>
            <a:ext cx="33441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ШАГ 1 «Создание извещения»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12776" y="1230797"/>
            <a:ext cx="10061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навигаторе Модуля «Малые закупки» </a:t>
            </a:r>
            <a:r>
              <a:rPr lang="ru-RU" sz="1200" dirty="0" smtClean="0">
                <a:latin typeface="+mn-lt"/>
                <a:cs typeface="+mn-cs"/>
              </a:rPr>
              <a:t>зайти </a:t>
            </a:r>
            <a:r>
              <a:rPr lang="ru-RU" sz="1200" dirty="0" smtClean="0">
                <a:latin typeface="+mn-lt"/>
                <a:cs typeface="+mn-cs"/>
              </a:rPr>
              <a:t>в раздел «Извещение МЗ» и перейти в фильтр «На размещении</a:t>
            </a:r>
            <a:r>
              <a:rPr lang="ru-RU" sz="1200" dirty="0" smtClean="0">
                <a:latin typeface="+mn-lt"/>
                <a:cs typeface="+mn-cs"/>
              </a:rPr>
              <a:t>».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113906" y="122795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202263" y="131073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673350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28" y="4272571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40" y="5153095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1483436" y="670356"/>
            <a:ext cx="941316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Для  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того чтобы создать извещение на проведение малой закупки необходимо: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4" name="Group 1036"/>
          <p:cNvGrpSpPr>
            <a:grpSpLocks noChangeAspect="1"/>
          </p:cNvGrpSpPr>
          <p:nvPr/>
        </p:nvGrpSpPr>
        <p:grpSpPr bwMode="auto">
          <a:xfrm>
            <a:off x="1204801" y="356762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584066" y="4488257"/>
            <a:ext cx="10061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n-lt"/>
              </a:rPr>
              <a:t>На открывшемся рабочем столе </a:t>
            </a:r>
            <a:r>
              <a:rPr lang="ru-RU" sz="1200" dirty="0" smtClean="0">
                <a:latin typeface="+mn-lt"/>
              </a:rPr>
              <a:t>нажать </a:t>
            </a:r>
            <a:r>
              <a:rPr lang="ru-RU" sz="1200" dirty="0" smtClean="0">
                <a:latin typeface="+mn-lt"/>
              </a:rPr>
              <a:t>кнопку «</a:t>
            </a:r>
            <a:r>
              <a:rPr lang="ru-RU" sz="1200" dirty="0">
                <a:latin typeface="+mn-lt"/>
              </a:rPr>
              <a:t>Создать</a:t>
            </a:r>
            <a:r>
              <a:rPr lang="ru-RU" sz="1200" dirty="0" smtClean="0">
                <a:latin typeface="+mn-lt"/>
              </a:rPr>
              <a:t>»       .  </a:t>
            </a:r>
            <a:endParaRPr lang="ru-RU" sz="1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21" y="1633796"/>
            <a:ext cx="6553597" cy="266933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3020292" y="1459451"/>
            <a:ext cx="2556727" cy="1509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402379" y="3001454"/>
            <a:ext cx="645622" cy="82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71" y="4547501"/>
            <a:ext cx="182896" cy="158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21" y="4962347"/>
            <a:ext cx="6553597" cy="1576225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956858" y="4714369"/>
            <a:ext cx="924040" cy="364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150159" y="1459451"/>
            <a:ext cx="4979688" cy="162457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04537" y="3103509"/>
            <a:ext cx="645622" cy="8256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Oval 31"/>
          <p:cNvSpPr/>
          <p:nvPr/>
        </p:nvSpPr>
        <p:spPr>
          <a:xfrm>
            <a:off x="1110373" y="4446207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1036"/>
          <p:cNvGrpSpPr>
            <a:grpSpLocks noChangeAspect="1"/>
          </p:cNvGrpSpPr>
          <p:nvPr/>
        </p:nvGrpSpPr>
        <p:grpSpPr bwMode="auto">
          <a:xfrm>
            <a:off x="1222202" y="452272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369315" y="3545161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1231" y="3463293"/>
            <a:ext cx="946674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!!!Поставщик (подрядчик, исполнитель) подписывает проект контракта или отказывается от его подписания в течении 1 рабочего дня со дня получения от заказчика проекта контракта или обработанного протокола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разногласий. 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1374126" y="5280649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036"/>
          <p:cNvGrpSpPr>
            <a:grpSpLocks noChangeAspect="1"/>
          </p:cNvGrpSpPr>
          <p:nvPr/>
        </p:nvGrpSpPr>
        <p:grpSpPr bwMode="auto">
          <a:xfrm>
            <a:off x="807923" y="293863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5-конечная звезда 20"/>
          <p:cNvSpPr/>
          <p:nvPr/>
        </p:nvSpPr>
        <p:spPr>
          <a:xfrm>
            <a:off x="1443776" y="3576932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772807" y="5310079"/>
            <a:ext cx="94336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подписании поставщиком контракта, </a:t>
            </a:r>
            <a:r>
              <a:rPr lang="ru-RU" sz="1200" dirty="0" smtClean="0">
                <a:latin typeface="+mn-lt"/>
                <a:cs typeface="+mn-cs"/>
              </a:rPr>
              <a:t>документ </a:t>
            </a:r>
            <a:r>
              <a:rPr lang="ru-RU" sz="1200" dirty="0" smtClean="0">
                <a:latin typeface="+mn-lt"/>
                <a:cs typeface="+mn-cs"/>
              </a:rPr>
              <a:t>переходит в фильтр «Получено от поставщика  (на подпись). 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4" name="Oval 31"/>
          <p:cNvSpPr/>
          <p:nvPr/>
        </p:nvSpPr>
        <p:spPr>
          <a:xfrm>
            <a:off x="1369315" y="4083848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1481759" y="416551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4"/>
          <a:stretch/>
        </p:blipFill>
        <p:spPr>
          <a:xfrm>
            <a:off x="4061835" y="5635625"/>
            <a:ext cx="2499994" cy="7060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5"/>
          <a:stretch/>
        </p:blipFill>
        <p:spPr>
          <a:xfrm>
            <a:off x="4095575" y="4451053"/>
            <a:ext cx="2432515" cy="76813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64151" y="4085814"/>
            <a:ext cx="94336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И в первом и во втором случае после отправки по маршруту проект контракта перейдет в фильтр «Направлено поставщику на подпись». 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37" name="Oval 31"/>
          <p:cNvSpPr/>
          <p:nvPr/>
        </p:nvSpPr>
        <p:spPr>
          <a:xfrm>
            <a:off x="1321049" y="745615"/>
            <a:ext cx="421696" cy="413064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8" name="Group 1036"/>
          <p:cNvGrpSpPr>
            <a:grpSpLocks noChangeAspect="1"/>
          </p:cNvGrpSpPr>
          <p:nvPr/>
        </p:nvGrpSpPr>
        <p:grpSpPr bwMode="auto">
          <a:xfrm>
            <a:off x="1451447" y="85876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9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873143" y="712517"/>
            <a:ext cx="94336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случае несогласия заказчика с разногласием, проект контракта остается </a:t>
            </a:r>
            <a:r>
              <a:rPr lang="ru-RU" sz="1200" dirty="0" smtClean="0">
                <a:latin typeface="+mn-lt"/>
                <a:cs typeface="+mn-cs"/>
              </a:rPr>
              <a:t>прежним.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отправке его </a:t>
            </a:r>
            <a:r>
              <a:rPr lang="ru-RU" sz="1200" dirty="0" smtClean="0">
                <a:latin typeface="+mn-lt"/>
                <a:cs typeface="+mn-cs"/>
              </a:rPr>
              <a:t>по маршруту необходимо выбрать </a:t>
            </a:r>
            <a:r>
              <a:rPr lang="ru-RU" sz="1200" dirty="0" smtClean="0">
                <a:latin typeface="+mn-lt"/>
                <a:cs typeface="+mn-cs"/>
              </a:rPr>
              <a:t>действие «Уведомить </a:t>
            </a:r>
            <a:r>
              <a:rPr lang="ru-RU" sz="1200" dirty="0" smtClean="0">
                <a:latin typeface="+mn-lt"/>
                <a:cs typeface="+mn-cs"/>
              </a:rPr>
              <a:t>о несогласии с разногласием». 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47" y="1120161"/>
            <a:ext cx="4999585" cy="2136135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574685" y="1102158"/>
            <a:ext cx="272416" cy="111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311832" y="1120161"/>
            <a:ext cx="2847701" cy="19843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281213" y="3130274"/>
            <a:ext cx="1030620" cy="1188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56028" y="4723597"/>
            <a:ext cx="1629136" cy="115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Group 1036"/>
          <p:cNvGrpSpPr>
            <a:grpSpLocks noChangeAspect="1"/>
          </p:cNvGrpSpPr>
          <p:nvPr/>
        </p:nvGrpSpPr>
        <p:grpSpPr bwMode="auto">
          <a:xfrm>
            <a:off x="1479361" y="537316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281213" y="5988630"/>
            <a:ext cx="1703951" cy="1711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92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352343" y="550744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462930" y="62085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97049" y="2486366"/>
            <a:ext cx="933436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подписания контракта, </a:t>
            </a:r>
            <a:r>
              <a:rPr lang="ru-RU" sz="1200" dirty="0" smtClean="0">
                <a:latin typeface="+mn-lt"/>
                <a:cs typeface="+mn-cs"/>
              </a:rPr>
              <a:t>документ </a:t>
            </a:r>
            <a:r>
              <a:rPr lang="ru-RU" sz="1200" dirty="0" smtClean="0">
                <a:latin typeface="+mn-lt"/>
                <a:cs typeface="+mn-cs"/>
              </a:rPr>
              <a:t>переходит в фильтр «Реестр малых закупок».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того, что бы посмотреть или распечатать ЭЦП необходимо отметить контракт и нажав на         </a:t>
            </a:r>
            <a:r>
              <a:rPr lang="ru-RU" sz="1200" dirty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  выбрать соответствующее действие.  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70942" y="5313895"/>
            <a:ext cx="933436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Если победитель малой закупки</a:t>
            </a:r>
            <a:r>
              <a:rPr lang="en-US" sz="1200" dirty="0" smtClean="0">
                <a:latin typeface="+mn-lt"/>
                <a:cs typeface="+mn-cs"/>
              </a:rPr>
              <a:t> признан </a:t>
            </a:r>
            <a:r>
              <a:rPr lang="ru-RU" sz="1200" dirty="0" smtClean="0">
                <a:latin typeface="+mn-lt"/>
                <a:cs typeface="+mn-cs"/>
              </a:rPr>
              <a:t>уклони</a:t>
            </a:r>
            <a:r>
              <a:rPr lang="en-US" sz="1200" dirty="0" smtClean="0">
                <a:latin typeface="+mn-lt"/>
                <a:cs typeface="+mn-cs"/>
              </a:rPr>
              <a:t>вшимся</a:t>
            </a:r>
            <a:r>
              <a:rPr lang="ru-RU" sz="1200" dirty="0" smtClean="0">
                <a:latin typeface="+mn-lt"/>
                <a:cs typeface="+mn-cs"/>
              </a:rPr>
              <a:t> от заключения контракта</a:t>
            </a:r>
            <a:r>
              <a:rPr lang="en-US" sz="1200" dirty="0" smtClean="0">
                <a:latin typeface="+mn-lt"/>
                <a:cs typeface="+mn-cs"/>
              </a:rPr>
              <a:t>, то </a:t>
            </a:r>
            <a:r>
              <a:rPr lang="ru-RU" sz="1200" dirty="0">
                <a:latin typeface="+mn-lt"/>
                <a:cs typeface="+mn-cs"/>
              </a:rPr>
              <a:t>заказчик </a:t>
            </a:r>
            <a:r>
              <a:rPr lang="en-US" sz="1200" dirty="0" smtClean="0">
                <a:latin typeface="+mn-lt"/>
                <a:cs typeface="+mn-cs"/>
              </a:rPr>
              <a:t>направляет </a:t>
            </a:r>
            <a:r>
              <a:rPr lang="ru-RU" sz="1200" dirty="0" smtClean="0">
                <a:latin typeface="+mn-lt"/>
                <a:cs typeface="+mn-cs"/>
              </a:rPr>
              <a:t>проект контракта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участник</a:t>
            </a:r>
            <a:r>
              <a:rPr lang="en-US" sz="1200" dirty="0" smtClean="0">
                <a:latin typeface="+mn-lt"/>
                <a:cs typeface="+mn-cs"/>
              </a:rPr>
              <a:t>у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малой закупки, заявке которого присвоен второй </a:t>
            </a:r>
            <a:r>
              <a:rPr lang="en-US" sz="1200" dirty="0">
                <a:latin typeface="+mn-lt"/>
                <a:cs typeface="+mn-cs"/>
              </a:rPr>
              <a:t>н</a:t>
            </a:r>
            <a:r>
              <a:rPr lang="ru-RU" sz="1200" dirty="0" smtClean="0">
                <a:latin typeface="+mn-lt"/>
                <a:cs typeface="+mn-cs"/>
              </a:rPr>
              <a:t>омер</a:t>
            </a:r>
            <a:r>
              <a:rPr lang="en-US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и повторяет весь путь, что и с победителем </a:t>
            </a:r>
            <a:r>
              <a:rPr lang="en-US" sz="1200" dirty="0" smtClean="0">
                <a:latin typeface="+mn-lt"/>
                <a:cs typeface="+mn-cs"/>
              </a:rPr>
              <a:t>малой закупки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ru-RU" sz="1200" dirty="0">
              <a:latin typeface="+mn-lt"/>
              <a:cs typeface="+mn-cs"/>
            </a:endParaRPr>
          </a:p>
        </p:txBody>
      </p:sp>
      <p:sp>
        <p:nvSpPr>
          <p:cNvPr id="27" name="Oval 31"/>
          <p:cNvSpPr/>
          <p:nvPr/>
        </p:nvSpPr>
        <p:spPr>
          <a:xfrm>
            <a:off x="1349339" y="4655788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5-конечная звезда 27"/>
          <p:cNvSpPr/>
          <p:nvPr/>
        </p:nvSpPr>
        <p:spPr>
          <a:xfrm>
            <a:off x="1416033" y="4692558"/>
            <a:ext cx="243158" cy="234990"/>
          </a:xfrm>
          <a:prstGeom prst="star5">
            <a:avLst>
              <a:gd name="adj" fmla="val 225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894376" y="4544107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!!!В случае, если победитель МЗ в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течение 1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рабочего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дня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не подписал контракт,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либо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не направил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заказчику протокол разногласий,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или победитель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малой закупки,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отказался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от подписания контракта после получения от заказчика уведомления о невозможности внесения изменений с указанием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причин, такой участник МЗ признается уклонившемся от заключения контракта.</a:t>
            </a:r>
            <a:endParaRPr lang="ru-RU" sz="1200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31" y="2702707"/>
            <a:ext cx="268247" cy="21337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60" y="2901697"/>
            <a:ext cx="4048095" cy="11156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61" y="2959617"/>
            <a:ext cx="2164268" cy="1572904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H="1">
            <a:off x="3366655" y="2690217"/>
            <a:ext cx="2709950" cy="1299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7828192" y="2882492"/>
            <a:ext cx="183967" cy="44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1358018" y="2556945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0" name="Group 1036"/>
          <p:cNvGrpSpPr>
            <a:grpSpLocks noChangeAspect="1"/>
          </p:cNvGrpSpPr>
          <p:nvPr/>
        </p:nvGrpSpPr>
        <p:grpSpPr bwMode="auto">
          <a:xfrm>
            <a:off x="1462930" y="263861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81899" y="478863"/>
            <a:ext cx="955932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Переходим к подписанию контракта, для этого в фильтре «Получено от поставщика (на подпись)» находим необходимый контракт, отмечаем его в </a:t>
            </a:r>
            <a:r>
              <a:rPr lang="ru-RU" sz="1200" dirty="0" smtClean="0">
                <a:latin typeface="+mn-lt"/>
                <a:cs typeface="+mn-cs"/>
              </a:rPr>
              <a:t>чек-боксе галочкой       и </a:t>
            </a:r>
            <a:r>
              <a:rPr lang="ru-RU" sz="1200" dirty="0" smtClean="0">
                <a:latin typeface="+mn-lt"/>
                <a:cs typeface="+mn-cs"/>
              </a:rPr>
              <a:t>нажимаем на кнопку «Отправить по маршруту»         </a:t>
            </a:r>
            <a:r>
              <a:rPr lang="ru-RU" sz="1200" dirty="0" smtClean="0">
                <a:latin typeface="+mn-lt"/>
                <a:cs typeface="+mn-cs"/>
              </a:rPr>
              <a:t>, </a:t>
            </a:r>
            <a:r>
              <a:rPr lang="en-US" sz="1200" dirty="0" smtClean="0">
                <a:latin typeface="+mn-lt"/>
                <a:cs typeface="+mn-cs"/>
              </a:rPr>
              <a:t>в</a:t>
            </a:r>
            <a:r>
              <a:rPr lang="ru-RU" sz="1200" dirty="0" smtClean="0">
                <a:latin typeface="+mn-lt"/>
                <a:cs typeface="+mn-cs"/>
              </a:rPr>
              <a:t> открывшемся окне выбираем «Подписать» нажимаем «Ок». 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406" y="724902"/>
            <a:ext cx="158510" cy="1707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71" y="703263"/>
            <a:ext cx="335309" cy="237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34832" t="46724" r="36165" b="18002"/>
          <a:stretch/>
        </p:blipFill>
        <p:spPr>
          <a:xfrm>
            <a:off x="5743471" y="1030942"/>
            <a:ext cx="2492716" cy="14515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41" y="1077598"/>
            <a:ext cx="3365284" cy="1414395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3632661" y="914372"/>
            <a:ext cx="719599" cy="886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4216255" y="870281"/>
            <a:ext cx="2909016" cy="3615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6285318" y="1919661"/>
            <a:ext cx="505616" cy="1163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 стрелкой 56"/>
          <p:cNvCxnSpPr/>
          <p:nvPr/>
        </p:nvCxnSpPr>
        <p:spPr>
          <a:xfrm flipH="1">
            <a:off x="6790934" y="903150"/>
            <a:ext cx="3048227" cy="1016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7705898" y="2394065"/>
            <a:ext cx="282633" cy="8843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2125941" y="1051056"/>
            <a:ext cx="5862590" cy="134300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31"/>
          <p:cNvSpPr/>
          <p:nvPr/>
        </p:nvSpPr>
        <p:spPr>
          <a:xfrm>
            <a:off x="1350960" y="5401926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1036"/>
          <p:cNvGrpSpPr>
            <a:grpSpLocks noChangeAspect="1"/>
          </p:cNvGrpSpPr>
          <p:nvPr/>
        </p:nvGrpSpPr>
        <p:grpSpPr bwMode="auto">
          <a:xfrm>
            <a:off x="1461523" y="549520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2412604" y="2304720"/>
            <a:ext cx="1220057" cy="893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2517015" y="4017362"/>
            <a:ext cx="966017" cy="128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85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758" y="303153"/>
            <a:ext cx="76530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Рассмотрим случай, если на закупку не поступили заявки участников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и закупка является несостоявшейся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3" name="Oval 31"/>
          <p:cNvSpPr/>
          <p:nvPr/>
        </p:nvSpPr>
        <p:spPr>
          <a:xfrm>
            <a:off x="1477635" y="1163427"/>
            <a:ext cx="3538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582289" y="123016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11530" y="1095157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Если к моменту окончания срока подачи заявок на </a:t>
            </a:r>
            <a:r>
              <a:rPr lang="ru-RU" sz="1200" dirty="0" smtClean="0">
                <a:latin typeface="+mn-lt"/>
                <a:cs typeface="+mn-cs"/>
              </a:rPr>
              <a:t>закупку </a:t>
            </a:r>
            <a:r>
              <a:rPr lang="ru-RU" sz="1200" dirty="0">
                <a:latin typeface="+mn-lt"/>
                <a:cs typeface="+mn-cs"/>
              </a:rPr>
              <a:t>ни одной заявки не поступило, извещение переходит из фильтра «Объявлены» в фильтр «Закупка не состоялась».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388223" y="5557411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3022" y="5597885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!!!Протокол несостоявшейся закупки необходимо сформировать и разместить в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течение 3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рабочих </a:t>
            </a:r>
            <a:r>
              <a:rPr lang="ru-RU" sz="1200" dirty="0">
                <a:solidFill>
                  <a:srgbClr val="C00000"/>
                </a:solidFill>
                <a:latin typeface="+mn-lt"/>
                <a:cs typeface="+mn-cs"/>
              </a:rPr>
              <a:t>дней после окончания срока подачи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cs typeface="+mn-cs"/>
              </a:rPr>
              <a:t>заявок. </a:t>
            </a:r>
          </a:p>
        </p:txBody>
      </p:sp>
      <p:sp>
        <p:nvSpPr>
          <p:cNvPr id="24" name="5-конечная звезда 23"/>
          <p:cNvSpPr/>
          <p:nvPr/>
        </p:nvSpPr>
        <p:spPr>
          <a:xfrm>
            <a:off x="1474221" y="5616340"/>
            <a:ext cx="243158" cy="240090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val 31"/>
          <p:cNvSpPr/>
          <p:nvPr/>
        </p:nvSpPr>
        <p:spPr>
          <a:xfrm>
            <a:off x="1395436" y="3102939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505820" y="319364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50436" y="3033854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Одновременно в разделе «Протокол МЗ» в фильтре «В работе» система </a:t>
            </a:r>
            <a:r>
              <a:rPr lang="en-US" sz="1200" dirty="0" smtClean="0">
                <a:latin typeface="+mn-lt"/>
                <a:cs typeface="+mn-cs"/>
              </a:rPr>
              <a:t>создаст</a:t>
            </a:r>
            <a:r>
              <a:rPr lang="ru-RU" sz="1200" dirty="0" smtClean="0">
                <a:latin typeface="+mn-lt"/>
                <a:cs typeface="+mn-cs"/>
              </a:rPr>
              <a:t> документ, в котором необходимо сформировать  протокол </a:t>
            </a:r>
            <a:r>
              <a:rPr lang="ru-RU" sz="1200" dirty="0">
                <a:latin typeface="+mn-lt"/>
                <a:cs typeface="+mn-cs"/>
              </a:rPr>
              <a:t>по несостоявшейся закупке. 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92" y="1546088"/>
            <a:ext cx="4259187" cy="1429925"/>
          </a:xfrm>
          <a:prstGeom prst="rect">
            <a:avLst/>
          </a:prstGeom>
        </p:spPr>
      </p:pic>
      <p:cxnSp>
        <p:nvCxnSpPr>
          <p:cNvPr id="37" name="Прямая со стрелкой 36"/>
          <p:cNvCxnSpPr/>
          <p:nvPr/>
        </p:nvCxnSpPr>
        <p:spPr>
          <a:xfrm>
            <a:off x="4791612" y="1488247"/>
            <a:ext cx="412155" cy="1249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48" y="3495519"/>
            <a:ext cx="3024046" cy="2022048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H="1">
            <a:off x="5046761" y="3245254"/>
            <a:ext cx="963342" cy="1873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083289" y="5052102"/>
            <a:ext cx="914400" cy="2207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277032" y="2768823"/>
            <a:ext cx="1142866" cy="1546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476408" y="896280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1036"/>
          <p:cNvGrpSpPr>
            <a:grpSpLocks noChangeAspect="1"/>
          </p:cNvGrpSpPr>
          <p:nvPr/>
        </p:nvGrpSpPr>
        <p:grpSpPr bwMode="auto">
          <a:xfrm>
            <a:off x="1594307" y="94396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0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4539" y="80895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Для того, что бы сформировать протокол необходимо зайти в </a:t>
            </a:r>
            <a:r>
              <a:rPr lang="en-US" sz="1200" dirty="0" smtClean="0">
                <a:latin typeface="+mn-lt"/>
                <a:cs typeface="+mn-cs"/>
              </a:rPr>
              <a:t>созданный</a:t>
            </a:r>
            <a:r>
              <a:rPr lang="ru-RU" sz="1200" dirty="0" smtClean="0">
                <a:latin typeface="+mn-lt"/>
                <a:cs typeface="+mn-cs"/>
              </a:rPr>
              <a:t> системой документ и нажать </a:t>
            </a:r>
            <a:r>
              <a:rPr lang="ru-RU" sz="1200" dirty="0">
                <a:latin typeface="+mn-lt"/>
                <a:cs typeface="+mn-cs"/>
              </a:rPr>
              <a:t>кнопку </a:t>
            </a:r>
            <a:r>
              <a:rPr lang="ru-RU" sz="1200" dirty="0" smtClean="0">
                <a:latin typeface="+mn-lt"/>
                <a:cs typeface="+mn-cs"/>
              </a:rPr>
              <a:t>«Сформировать печатную форму»           . Все поля будут заполнены </a:t>
            </a:r>
            <a:r>
              <a:rPr lang="ru-RU" sz="1200" dirty="0" smtClean="0">
                <a:latin typeface="+mn-lt"/>
                <a:cs typeface="+mn-cs"/>
              </a:rPr>
              <a:t>автоматически.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24" name="Oval 31"/>
          <p:cNvSpPr/>
          <p:nvPr/>
        </p:nvSpPr>
        <p:spPr>
          <a:xfrm>
            <a:off x="1461748" y="3490602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1583263" y="35797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904538" y="3507837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Система сформирует </a:t>
            </a:r>
            <a:r>
              <a:rPr lang="ru-RU" sz="1200" dirty="0" smtClean="0">
                <a:latin typeface="+mn-lt"/>
                <a:cs typeface="+mn-cs"/>
              </a:rPr>
              <a:t>протокол.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47" name="Рисунок 46"/>
          <p:cNvPicPr/>
          <p:nvPr/>
        </p:nvPicPr>
        <p:blipFill>
          <a:blip r:embed="rId3"/>
          <a:stretch>
            <a:fillRect/>
          </a:stretch>
        </p:blipFill>
        <p:spPr>
          <a:xfrm>
            <a:off x="2569580" y="1039784"/>
            <a:ext cx="285750" cy="20955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35" y="1435965"/>
            <a:ext cx="8583912" cy="1956986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2569580" y="1479403"/>
            <a:ext cx="142875" cy="1207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6592529" y="3784836"/>
            <a:ext cx="272845" cy="78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47" y="3738523"/>
            <a:ext cx="5432007" cy="2901948"/>
          </a:xfrm>
          <a:prstGeom prst="rect">
            <a:avLst/>
          </a:prstGeom>
        </p:spPr>
      </p:pic>
      <p:cxnSp>
        <p:nvCxnSpPr>
          <p:cNvPr id="33" name="Прямая со стрелкой 32"/>
          <p:cNvCxnSpPr/>
          <p:nvPr/>
        </p:nvCxnSpPr>
        <p:spPr>
          <a:xfrm flipH="1">
            <a:off x="2641017" y="1249334"/>
            <a:ext cx="214313" cy="18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1"/>
          <p:cNvSpPr/>
          <p:nvPr/>
        </p:nvSpPr>
        <p:spPr>
          <a:xfrm>
            <a:off x="1567186" y="824417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682571" y="91184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69050" y="789152"/>
            <a:ext cx="916290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После закрытия печатной формы протокола, </a:t>
            </a:r>
            <a:r>
              <a:rPr lang="ru-RU" sz="1200" dirty="0" smtClean="0">
                <a:latin typeface="+mn-lt"/>
                <a:cs typeface="+mn-cs"/>
              </a:rPr>
              <a:t>документ </a:t>
            </a:r>
            <a:r>
              <a:rPr lang="ru-RU" sz="1200" dirty="0">
                <a:latin typeface="+mn-lt"/>
                <a:cs typeface="+mn-cs"/>
              </a:rPr>
              <a:t>автоматически перейдет в прикрепленные </a:t>
            </a:r>
            <a:r>
              <a:rPr lang="ru-RU" sz="1200" dirty="0" smtClean="0">
                <a:latin typeface="+mn-lt"/>
                <a:cs typeface="+mn-cs"/>
              </a:rPr>
              <a:t>файлы.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</a:t>
            </a:r>
            <a:r>
              <a:rPr lang="ru-RU" sz="1200" dirty="0" smtClean="0">
                <a:latin typeface="+mn-lt"/>
                <a:cs typeface="+mn-cs"/>
              </a:rPr>
              <a:t>чего протокол следует направить </a:t>
            </a:r>
            <a:r>
              <a:rPr lang="ru-RU" sz="1200" dirty="0">
                <a:latin typeface="+mn-lt"/>
                <a:cs typeface="+mn-cs"/>
              </a:rPr>
              <a:t>на размещение, нажав на клавишу «Отправить по маршруту». </a:t>
            </a:r>
          </a:p>
        </p:txBody>
      </p:sp>
      <p:sp>
        <p:nvSpPr>
          <p:cNvPr id="14" name="Oval 31"/>
          <p:cNvSpPr/>
          <p:nvPr/>
        </p:nvSpPr>
        <p:spPr>
          <a:xfrm>
            <a:off x="1567186" y="2955507"/>
            <a:ext cx="399761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036"/>
          <p:cNvGrpSpPr>
            <a:grpSpLocks noChangeAspect="1"/>
          </p:cNvGrpSpPr>
          <p:nvPr/>
        </p:nvGrpSpPr>
        <p:grpSpPr bwMode="auto">
          <a:xfrm>
            <a:off x="1681164" y="304621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5" name="Прямоугольник 1"/>
          <p:cNvSpPr>
            <a:spLocks noChangeArrowheads="1"/>
          </p:cNvSpPr>
          <p:nvPr/>
        </p:nvSpPr>
        <p:spPr bwMode="auto">
          <a:xfrm>
            <a:off x="92190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9050" y="2991927"/>
            <a:ext cx="916290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После отправки по маршруту протокол переходит в фильтр «Опубликовано</a:t>
            </a:r>
            <a:r>
              <a:rPr lang="ru-RU" sz="1200" dirty="0" smtClean="0">
                <a:latin typeface="+mn-lt"/>
                <a:cs typeface="+mn-cs"/>
              </a:rPr>
              <a:t>». </a:t>
            </a:r>
            <a:endParaRPr lang="ru-RU" sz="1200" dirty="0" smtClean="0">
              <a:latin typeface="+mn-lt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66" y="3356968"/>
            <a:ext cx="1780186" cy="217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58" y="1338859"/>
            <a:ext cx="7523116" cy="1396105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3549535" y="1197479"/>
            <a:ext cx="3682539" cy="481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4638368" y="3237859"/>
            <a:ext cx="1836174" cy="1772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836053" y="5044278"/>
            <a:ext cx="914400" cy="154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4959" y="228601"/>
            <a:ext cx="75318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  <a:cs typeface="Gotham Pro" panose="02000503040000020004" pitchFamily="2" charset="0"/>
              </a:rPr>
              <a:t>Перечень случаев признания закупки несостоявшейся </a:t>
            </a:r>
            <a:endParaRPr lang="en-US" sz="2400" b="1" dirty="0">
              <a:latin typeface="+mn-lt"/>
              <a:cs typeface="Gotham Pro" panose="02000503040000020004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85088" y="1006572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у</a:t>
            </a:r>
            <a:r>
              <a:rPr lang="ru-RU" b="1" dirty="0" smtClean="0">
                <a:latin typeface="+mn-lt"/>
                <a:cs typeface="+mn-cs"/>
              </a:rPr>
              <a:t>частник </a:t>
            </a:r>
            <a:r>
              <a:rPr lang="ru-RU" b="1" dirty="0">
                <a:latin typeface="+mn-lt"/>
                <a:cs typeface="+mn-cs"/>
              </a:rPr>
              <a:t>малой закупки, заявке которого присвоен второй номер, отказался от подписания </a:t>
            </a:r>
            <a:r>
              <a:rPr lang="ru-RU" b="1" dirty="0" smtClean="0">
                <a:latin typeface="+mn-lt"/>
                <a:cs typeface="+mn-cs"/>
              </a:rPr>
              <a:t>контракта;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85088" y="1945170"/>
            <a:ext cx="93343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по окончании срока подачи заявок на участие в закупке не подано ни одной </a:t>
            </a:r>
            <a:r>
              <a:rPr lang="ru-RU" b="1" dirty="0" smtClean="0">
                <a:latin typeface="+mn-lt"/>
                <a:cs typeface="+mn-cs"/>
              </a:rPr>
              <a:t>заявки;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1465761" y="1143999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1465761" y="1968595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1470553" y="2650569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185088" y="2650569"/>
            <a:ext cx="93343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по результатам рассмотрения заявок заказчиком отклонены все поданные </a:t>
            </a:r>
            <a:r>
              <a:rPr lang="ru-RU" b="1" dirty="0" smtClean="0">
                <a:latin typeface="+mn-lt"/>
                <a:cs typeface="+mn-cs"/>
              </a:rPr>
              <a:t>заявки;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1465761" y="3475165"/>
            <a:ext cx="53443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185088" y="3355968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на участие в закупки подана только одна заявка и победитель такой закупки уклонился (отказался) от заключения </a:t>
            </a:r>
            <a:r>
              <a:rPr lang="ru-RU" b="1" dirty="0" smtClean="0">
                <a:latin typeface="+mn-lt"/>
                <a:cs typeface="+mn-cs"/>
              </a:rPr>
              <a:t>контракта.</a:t>
            </a:r>
            <a:endParaRPr lang="ru-RU" b="1" dirty="0"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65761" y="4658569"/>
            <a:ext cx="93343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D93333"/>
                </a:solidFill>
                <a:latin typeface="+mn-lt"/>
                <a:cs typeface="+mn-cs"/>
              </a:rPr>
              <a:t> </a:t>
            </a:r>
            <a:r>
              <a:rPr lang="ru-RU" b="1" dirty="0" smtClean="0">
                <a:solidFill>
                  <a:srgbClr val="D93333"/>
                </a:solidFill>
                <a:latin typeface="+mn-lt"/>
                <a:cs typeface="+mn-cs"/>
              </a:rPr>
              <a:t>!!!Вышеуказанный перечень является исчерпывающим.</a:t>
            </a:r>
            <a:endParaRPr lang="ru-RU" b="1" dirty="0">
              <a:solidFill>
                <a:srgbClr val="D93333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456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3244" y="303153"/>
            <a:ext cx="7656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Рассмотрим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заключени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е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контракта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 </a:t>
            </a:r>
            <a:endParaRPr lang="ru-RU" sz="2000" b="1" dirty="0" smtClean="0">
              <a:latin typeface="Arial Narrow" panose="020B0606020202030204" pitchFamily="34" charset="0"/>
              <a:cs typeface="Gotham Pro" panose="02000503040000020004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в 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случае, 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если закупк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а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признана</a:t>
            </a:r>
            <a:r>
              <a:rPr lang="en-US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 </a:t>
            </a:r>
            <a:r>
              <a:rPr lang="en-US" sz="2000" b="1" dirty="0" err="1" smtClean="0">
                <a:latin typeface="Arial Narrow" panose="020B0606020202030204" pitchFamily="34" charset="0"/>
                <a:cs typeface="Gotham Pro" panose="02000503040000020004" pitchFamily="2" charset="0"/>
              </a:rPr>
              <a:t>не</a:t>
            </a: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состоявшейся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sp>
        <p:nvSpPr>
          <p:cNvPr id="3" name="Oval 31"/>
          <p:cNvSpPr/>
          <p:nvPr/>
        </p:nvSpPr>
        <p:spPr>
          <a:xfrm>
            <a:off x="1402920" y="1424476"/>
            <a:ext cx="376368" cy="35497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4710" y="1269830"/>
            <a:ext cx="933436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600" b="1" dirty="0">
                <a:latin typeface="+mn-lt"/>
              </a:rPr>
              <a:t>В случае признания закупки </a:t>
            </a:r>
            <a:r>
              <a:rPr lang="ru-RU" sz="1600" b="1" dirty="0" smtClean="0">
                <a:latin typeface="+mn-lt"/>
              </a:rPr>
              <a:t>несостоявшейся, </a:t>
            </a:r>
            <a:r>
              <a:rPr lang="ru-RU" sz="1600" b="1" dirty="0">
                <a:latin typeface="+mn-lt"/>
              </a:rPr>
              <a:t>заказчик имеет право осуществить новую закупку, как с использованием </a:t>
            </a:r>
            <a:r>
              <a:rPr lang="ru-RU" sz="1600" b="1" dirty="0" smtClean="0">
                <a:latin typeface="+mn-lt"/>
              </a:rPr>
              <a:t>модуля «Малые закупки», </a:t>
            </a:r>
            <a:r>
              <a:rPr lang="ru-RU" sz="1600" b="1" dirty="0">
                <a:latin typeface="+mn-lt"/>
              </a:rPr>
              <a:t>так и минуя </a:t>
            </a:r>
            <a:r>
              <a:rPr lang="ru-RU" sz="1600" b="1" dirty="0" smtClean="0">
                <a:latin typeface="+mn-lt"/>
              </a:rPr>
              <a:t>данный модуль. </a:t>
            </a:r>
            <a:endParaRPr lang="ru-RU" sz="1600" b="1" dirty="0">
              <a:latin typeface="+mn-lt"/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1469525" y="1497102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854710" y="1837914"/>
            <a:ext cx="9334368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!!!При этом, если заказчик принял решение осуществлять закупку без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использования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модуля «Малые закупки»,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то объект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закупки, количество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товара (объем работы, услуги),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требования, предъявляемые к участникам малой закупки, объекту закупки, условия контракта, содержащиеся в извещении о малой закупке и проекте контракта, должны соответствовать требованиям и условиям, которые содержались в извещении о малой закупке, признанной несостоявшейся, за исключением срока исполнения контракта и цены контракта,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которая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может быть увеличена не более чем на десять процентов цены контракта, предусмотренной 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в извещении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о малой закупке, признанной несостоявшейся.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Увеличенная цена контракта должна быть подтверждена не менее чем тремя коммерческими предложениями</a:t>
            </a:r>
            <a:r>
              <a:rPr lang="ru-RU" sz="1600" b="1" dirty="0" smtClean="0">
                <a:solidFill>
                  <a:srgbClr val="C00000"/>
                </a:solidFill>
                <a:latin typeface="+mn-lt"/>
              </a:rPr>
              <a:t>.</a:t>
            </a:r>
            <a:endParaRPr lang="ru-RU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" name="Oval 31"/>
          <p:cNvSpPr/>
          <p:nvPr/>
        </p:nvSpPr>
        <p:spPr>
          <a:xfrm>
            <a:off x="1402920" y="436312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5-конечная звезда 22"/>
          <p:cNvSpPr/>
          <p:nvPr/>
        </p:nvSpPr>
        <p:spPr>
          <a:xfrm>
            <a:off x="1469525" y="4427868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845893" y="4240343"/>
            <a:ext cx="933436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en-US" sz="1600" b="1" dirty="0" smtClean="0">
                <a:latin typeface="+mn-lt"/>
              </a:rPr>
              <a:t>Е</a:t>
            </a:r>
            <a:r>
              <a:rPr lang="ru-RU" sz="1600" b="1" dirty="0" smtClean="0">
                <a:latin typeface="+mn-lt"/>
              </a:rPr>
              <a:t>сли </a:t>
            </a:r>
            <a:r>
              <a:rPr lang="ru-RU" sz="1600" b="1" dirty="0">
                <a:latin typeface="+mn-lt"/>
              </a:rPr>
              <a:t>новая закупка осуществляется с использованием </a:t>
            </a:r>
            <a:r>
              <a:rPr lang="ru-RU" sz="1600" b="1" dirty="0" smtClean="0">
                <a:latin typeface="+mn-lt"/>
              </a:rPr>
              <a:t>модуля «Малые закупки» </a:t>
            </a:r>
            <a:r>
              <a:rPr lang="ru-RU" sz="1600" b="1" dirty="0">
                <a:latin typeface="+mn-lt"/>
              </a:rPr>
              <a:t>заказчик имеет право при необходимости изменить условия </a:t>
            </a:r>
            <a:r>
              <a:rPr lang="ru-RU" sz="1600" b="1" dirty="0" smtClean="0">
                <a:latin typeface="+mn-lt"/>
              </a:rPr>
              <a:t>закупки</a:t>
            </a:r>
            <a:r>
              <a:rPr lang="en-US" sz="1600" b="1" dirty="0" smtClean="0">
                <a:latin typeface="+mn-lt"/>
              </a:rPr>
              <a:t>.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4790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549584" y="920819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8186" y="880918"/>
            <a:ext cx="93343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!!!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Если принято решение осуществить несостявшуюся закупку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без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использования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модуля «Малые закупки»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контракт заключается с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единственным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поставщиком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 (подрядчиком, исполнителем)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и в течение 5 рабочих дней с даты заключения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вносится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непосредственно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в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модуль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.</a:t>
            </a:r>
            <a:endParaRPr lang="ru-RU" sz="1200" dirty="0">
              <a:solidFill>
                <a:srgbClr val="D93333"/>
              </a:solidFill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549584" y="1625122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036"/>
          <p:cNvGrpSpPr>
            <a:grpSpLocks noChangeAspect="1"/>
          </p:cNvGrpSpPr>
          <p:nvPr/>
        </p:nvGrpSpPr>
        <p:grpSpPr bwMode="auto">
          <a:xfrm>
            <a:off x="1649168" y="169969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39873" y="1584261"/>
            <a:ext cx="954707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Для того, чтобы внести в </a:t>
            </a:r>
            <a:r>
              <a:rPr lang="ru-RU" sz="1200" dirty="0" smtClean="0">
                <a:latin typeface="+mn-lt"/>
              </a:rPr>
              <a:t>модуль «Малые закупки»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заключенный контракт необходимо в разделе </a:t>
            </a:r>
            <a:r>
              <a:rPr lang="en-US" sz="1200" dirty="0">
                <a:latin typeface="+mn-lt"/>
              </a:rPr>
              <a:t>«</a:t>
            </a:r>
            <a:r>
              <a:rPr lang="en-US" sz="1200" dirty="0" err="1" smtClean="0">
                <a:latin typeface="+mn-lt"/>
              </a:rPr>
              <a:t>Мал</a:t>
            </a:r>
            <a:r>
              <a:rPr lang="ru-RU" sz="1200" dirty="0" err="1" smtClean="0">
                <a:latin typeface="+mn-lt"/>
              </a:rPr>
              <a:t>ые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закупк</a:t>
            </a:r>
            <a:r>
              <a:rPr lang="ru-RU" sz="1200" dirty="0" smtClean="0">
                <a:latin typeface="+mn-lt"/>
              </a:rPr>
              <a:t>и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44-ФЗ (иключения)» перейти в фильтр</a:t>
            </a:r>
            <a:r>
              <a:rPr lang="en-US" sz="1200" dirty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«</a:t>
            </a:r>
            <a:r>
              <a:rPr lang="en-US" sz="1200" dirty="0" smtClean="0">
                <a:latin typeface="+mn-lt"/>
              </a:rPr>
              <a:t>В работе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 и на открывшемся рабочем столе нажать кнопку</a:t>
            </a:r>
            <a:r>
              <a:rPr lang="ru-RU" sz="1200" dirty="0" smtClean="0">
                <a:latin typeface="+mn-lt"/>
              </a:rPr>
              <a:t> «</a:t>
            </a:r>
            <a:r>
              <a:rPr lang="en-US" sz="1200" dirty="0" smtClean="0">
                <a:latin typeface="+mn-lt"/>
              </a:rPr>
              <a:t>Создать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1622870" y="981623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val 31"/>
          <p:cNvSpPr/>
          <p:nvPr/>
        </p:nvSpPr>
        <p:spPr>
          <a:xfrm>
            <a:off x="1549584" y="3457879"/>
            <a:ext cx="376368" cy="36131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660476" y="35427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036844" y="3488424"/>
            <a:ext cx="928875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В сформировавше</a:t>
            </a:r>
            <a:r>
              <a:rPr lang="ru-RU" sz="1200" dirty="0" smtClean="0">
                <a:latin typeface="+mn-lt"/>
              </a:rPr>
              <a:t>мся окне</a:t>
            </a:r>
            <a:r>
              <a:rPr lang="en-US" sz="1200" dirty="0" smtClean="0">
                <a:latin typeface="+mn-lt"/>
              </a:rPr>
              <a:t> необходимо внести информацию </a:t>
            </a:r>
            <a:r>
              <a:rPr lang="ru-RU" sz="1200" dirty="0" smtClean="0">
                <a:latin typeface="+mn-lt"/>
              </a:rPr>
              <a:t>о заключенном </a:t>
            </a:r>
            <a:r>
              <a:rPr lang="ru-RU" sz="1200" dirty="0" smtClean="0">
                <a:latin typeface="+mn-lt"/>
              </a:rPr>
              <a:t>контракте. </a:t>
            </a:r>
            <a:endParaRPr lang="ru-RU" sz="1200" dirty="0">
              <a:latin typeface="+mn-lt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602" y="2141963"/>
            <a:ext cx="9138696" cy="1133954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5037513" y="1987586"/>
            <a:ext cx="706984" cy="40182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34" y="3839335"/>
            <a:ext cx="9138696" cy="2341067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549536" y="1815093"/>
            <a:ext cx="5453148" cy="1185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468880" y="2992582"/>
            <a:ext cx="1064029" cy="83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543695" y="3075709"/>
            <a:ext cx="615141" cy="8312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27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447817" y="78819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544952" y="86276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83658" y="760477"/>
            <a:ext cx="949276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Вносим информацию  о </a:t>
            </a:r>
            <a:r>
              <a:rPr lang="en-US" sz="1200" dirty="0" err="1" smtClean="0">
                <a:latin typeface="+mn-lt"/>
              </a:rPr>
              <a:t>дате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заключения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контракта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(1)</a:t>
            </a:r>
            <a:r>
              <a:rPr lang="en-US" sz="1200" dirty="0" smtClean="0">
                <a:latin typeface="+mn-lt"/>
              </a:rPr>
              <a:t>, </a:t>
            </a:r>
            <a:r>
              <a:rPr lang="en-US" sz="1200" dirty="0" err="1">
                <a:latin typeface="+mn-lt"/>
              </a:rPr>
              <a:t>н</a:t>
            </a:r>
            <a:r>
              <a:rPr lang="en-US" sz="1200" dirty="0" err="1" smtClean="0">
                <a:latin typeface="+mn-lt"/>
              </a:rPr>
              <a:t>омер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контракта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(2)</a:t>
            </a:r>
            <a:r>
              <a:rPr lang="en-US" sz="1200" dirty="0" smtClean="0">
                <a:latin typeface="+mn-lt"/>
              </a:rPr>
              <a:t>, </a:t>
            </a:r>
            <a:r>
              <a:rPr lang="en-US" sz="1200" dirty="0" smtClean="0">
                <a:latin typeface="+mn-lt"/>
              </a:rPr>
              <a:t>дату </a:t>
            </a:r>
            <a:r>
              <a:rPr lang="en-US" sz="1200" dirty="0" err="1" smtClean="0">
                <a:latin typeface="+mn-lt"/>
              </a:rPr>
              <a:t>начала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действия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(3)</a:t>
            </a:r>
            <a:r>
              <a:rPr lang="en-US" sz="1200" dirty="0" smtClean="0">
                <a:latin typeface="+mn-lt"/>
              </a:rPr>
              <a:t>, </a:t>
            </a:r>
            <a:r>
              <a:rPr lang="en-US" sz="1200" dirty="0" smtClean="0">
                <a:latin typeface="+mn-lt"/>
              </a:rPr>
              <a:t>дату </a:t>
            </a:r>
            <a:r>
              <a:rPr lang="en-US" sz="1200" dirty="0" err="1" smtClean="0">
                <a:latin typeface="+mn-lt"/>
              </a:rPr>
              <a:t>окончания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действия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(4)</a:t>
            </a:r>
            <a:r>
              <a:rPr lang="en-US" sz="1200" dirty="0" smtClean="0">
                <a:latin typeface="+mn-lt"/>
              </a:rPr>
              <a:t>, </a:t>
            </a:r>
            <a:r>
              <a:rPr lang="en-US" sz="1200" dirty="0" smtClean="0">
                <a:latin typeface="+mn-lt"/>
              </a:rPr>
              <a:t>тип контракта выби</a:t>
            </a:r>
            <a:r>
              <a:rPr lang="ru-RU" sz="1200" dirty="0" smtClean="0">
                <a:latin typeface="+mn-lt"/>
              </a:rPr>
              <a:t>р</a:t>
            </a:r>
            <a:r>
              <a:rPr lang="en-US" sz="1200" dirty="0" smtClean="0">
                <a:latin typeface="+mn-lt"/>
              </a:rPr>
              <a:t>аем из </a:t>
            </a:r>
            <a:r>
              <a:rPr lang="en-US" sz="1200" dirty="0" err="1" smtClean="0">
                <a:latin typeface="+mn-lt"/>
              </a:rPr>
              <a:t>выпадающего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списка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(5)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14824" y="225174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 1036"/>
          <p:cNvGrpSpPr>
            <a:grpSpLocks noChangeAspect="1"/>
          </p:cNvGrpSpPr>
          <p:nvPr/>
        </p:nvGrpSpPr>
        <p:grpSpPr bwMode="auto">
          <a:xfrm>
            <a:off x="1523137" y="23263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983658" y="2287271"/>
            <a:ext cx="933436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Далее вносим информацию о предмете закупки и </a:t>
            </a:r>
            <a:r>
              <a:rPr lang="ru-RU" sz="1200" dirty="0">
                <a:latin typeface="+mn-lt"/>
              </a:rPr>
              <a:t>нажав на </a:t>
            </a:r>
            <a:r>
              <a:rPr lang="ru-RU" sz="1200" dirty="0" smtClean="0">
                <a:latin typeface="+mn-lt"/>
              </a:rPr>
              <a:t>        </a:t>
            </a:r>
            <a:r>
              <a:rPr lang="en-US" sz="1200" dirty="0" smtClean="0">
                <a:latin typeface="+mn-lt"/>
              </a:rPr>
              <a:t>выбираем причину осуществления закупки без </a:t>
            </a:r>
            <a:r>
              <a:rPr lang="en-US" sz="1200" dirty="0" err="1" smtClean="0">
                <a:latin typeface="+mn-lt"/>
              </a:rPr>
              <a:t>публикации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извещения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26" name="Oval 31"/>
          <p:cNvSpPr/>
          <p:nvPr/>
        </p:nvSpPr>
        <p:spPr>
          <a:xfrm>
            <a:off x="1447817" y="4039229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7" name="Group 1036"/>
          <p:cNvGrpSpPr>
            <a:grpSpLocks noChangeAspect="1"/>
          </p:cNvGrpSpPr>
          <p:nvPr/>
        </p:nvGrpSpPr>
        <p:grpSpPr bwMode="auto">
          <a:xfrm>
            <a:off x="1543881" y="411379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91975" y="4062355"/>
            <a:ext cx="933436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Затем вносим информацию о типе</a:t>
            </a:r>
            <a:r>
              <a:rPr lang="ru-RU" sz="1200" dirty="0" smtClean="0">
                <a:latin typeface="+mn-lt"/>
              </a:rPr>
              <a:t>,</a:t>
            </a:r>
            <a:r>
              <a:rPr lang="en-US" sz="1200" dirty="0" smtClean="0">
                <a:latin typeface="+mn-lt"/>
              </a:rPr>
              <a:t> закупки</a:t>
            </a:r>
            <a:r>
              <a:rPr lang="ru-RU" sz="1200" dirty="0">
                <a:latin typeface="+mn-lt"/>
              </a:rPr>
              <a:t> нажав </a:t>
            </a:r>
            <a:r>
              <a:rPr lang="ru-RU" sz="1200" dirty="0" smtClean="0">
                <a:latin typeface="+mn-lt"/>
              </a:rPr>
              <a:t>на          и </a:t>
            </a:r>
            <a:r>
              <a:rPr lang="ru-RU" sz="1200" dirty="0" smtClean="0">
                <a:latin typeface="+mn-lt"/>
              </a:rPr>
              <a:t>выбираем </a:t>
            </a:r>
            <a:r>
              <a:rPr lang="ru-RU" sz="1200" dirty="0" smtClean="0">
                <a:latin typeface="+mn-lt"/>
              </a:rPr>
              <a:t>соответствующий пункт из предложенного </a:t>
            </a:r>
            <a:r>
              <a:rPr lang="ru-RU" sz="1200" dirty="0" smtClean="0">
                <a:latin typeface="+mn-lt"/>
              </a:rPr>
              <a:t>меню.  </a:t>
            </a:r>
            <a:endParaRPr lang="ru-RU" sz="1200" dirty="0">
              <a:latin typeface="+mn-lt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94" y="1246019"/>
            <a:ext cx="8878177" cy="96065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14" y="2319081"/>
            <a:ext cx="237765" cy="21337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94" y="2592526"/>
            <a:ext cx="4304149" cy="737680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 flipH="1">
            <a:off x="2876204" y="2492154"/>
            <a:ext cx="1282841" cy="459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82" y="2615133"/>
            <a:ext cx="4023709" cy="1170533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985165" y="2532459"/>
            <a:ext cx="103476" cy="667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7257011" y="2475030"/>
            <a:ext cx="263644" cy="1082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09" y="4575824"/>
            <a:ext cx="4535817" cy="121930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75" y="4450033"/>
            <a:ext cx="4851504" cy="59685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01" y="4092062"/>
            <a:ext cx="237765" cy="213378"/>
          </a:xfrm>
          <a:prstGeom prst="rect">
            <a:avLst/>
          </a:prstGeom>
        </p:spPr>
      </p:pic>
      <p:cxnSp>
        <p:nvCxnSpPr>
          <p:cNvPr id="66" name="Прямая со стрелкой 65"/>
          <p:cNvCxnSpPr/>
          <p:nvPr/>
        </p:nvCxnSpPr>
        <p:spPr>
          <a:xfrm>
            <a:off x="5573389" y="4316308"/>
            <a:ext cx="689690" cy="54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8720051" y="4262514"/>
            <a:ext cx="83127" cy="117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0894" y="128816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1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60370" y="128815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2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5172" y="144997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3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60580" y="1449974"/>
            <a:ext cx="255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4</a:t>
            </a:r>
            <a:endParaRPr lang="ru-RU" sz="1000" dirty="0">
              <a:solidFill>
                <a:srgbClr val="D93333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288771" y="1597262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rgbClr val="D93333"/>
                </a:solidFill>
              </a:rPr>
              <a:t>5</a:t>
            </a:r>
            <a:endParaRPr lang="ru-RU" sz="1000" dirty="0">
              <a:solidFill>
                <a:srgbClr val="D9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54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469005" y="79040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3957" y="828884"/>
            <a:ext cx="945714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>
                <a:latin typeface="+mn-lt"/>
              </a:rPr>
              <a:t>Переходим к заполнению информации о товаре (работе, услуге</a:t>
            </a:r>
            <a:r>
              <a:rPr lang="ru-RU" sz="1200" dirty="0" smtClean="0">
                <a:latin typeface="+mn-lt"/>
              </a:rPr>
              <a:t>)</a:t>
            </a:r>
            <a:r>
              <a:rPr lang="en-US" sz="1200" dirty="0" smtClean="0">
                <a:latin typeface="+mn-lt"/>
              </a:rPr>
              <a:t>, в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>
                <a:latin typeface="+mn-lt"/>
              </a:rPr>
              <a:t>колонке код ОКПД2 нажимаем </a:t>
            </a:r>
            <a:r>
              <a:rPr lang="ru-RU" sz="1200" dirty="0" smtClean="0">
                <a:latin typeface="+mn-lt"/>
              </a:rPr>
              <a:t>на           .</a:t>
            </a:r>
            <a:r>
              <a:rPr lang="en-US" sz="1200" dirty="0" smtClean="0">
                <a:latin typeface="+mn-lt"/>
              </a:rPr>
              <a:t> </a:t>
            </a:r>
            <a:endParaRPr lang="ru-RU" sz="1200" dirty="0">
              <a:latin typeface="+mn-lt"/>
            </a:endParaRPr>
          </a:p>
        </p:txBody>
      </p:sp>
      <p:grpSp>
        <p:nvGrpSpPr>
          <p:cNvPr id="7" name="Group 1036"/>
          <p:cNvGrpSpPr>
            <a:grpSpLocks noChangeAspect="1"/>
          </p:cNvGrpSpPr>
          <p:nvPr/>
        </p:nvGrpSpPr>
        <p:grpSpPr bwMode="auto">
          <a:xfrm>
            <a:off x="1567206" y="85877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Oval 31"/>
          <p:cNvSpPr/>
          <p:nvPr/>
        </p:nvSpPr>
        <p:spPr>
          <a:xfrm>
            <a:off x="1463279" y="2278367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1036"/>
          <p:cNvGrpSpPr>
            <a:grpSpLocks noChangeAspect="1"/>
          </p:cNvGrpSpPr>
          <p:nvPr/>
        </p:nvGrpSpPr>
        <p:grpSpPr bwMode="auto">
          <a:xfrm>
            <a:off x="1567206" y="233676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" name="Oval 31"/>
          <p:cNvSpPr/>
          <p:nvPr/>
        </p:nvSpPr>
        <p:spPr>
          <a:xfrm>
            <a:off x="1458933" y="3988137"/>
            <a:ext cx="380714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Group 1036"/>
          <p:cNvGrpSpPr>
            <a:grpSpLocks noChangeAspect="1"/>
          </p:cNvGrpSpPr>
          <p:nvPr/>
        </p:nvGrpSpPr>
        <p:grpSpPr bwMode="auto">
          <a:xfrm>
            <a:off x="1571428" y="406270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2059929" y="2310259"/>
            <a:ext cx="748660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открывшемся окне в поле «Быстрый поиск» вводим код ОКПД2 или выбираем по наименованию </a:t>
            </a:r>
            <a:r>
              <a:rPr lang="ru-RU" sz="1200" dirty="0" smtClean="0">
                <a:latin typeface="+mn-lt"/>
                <a:cs typeface="+mn-cs"/>
              </a:rPr>
              <a:t>продукции. </a:t>
            </a:r>
            <a:endParaRPr lang="id-ID" sz="1200" dirty="0">
              <a:latin typeface="+mn-lt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059929" y="4039373"/>
            <a:ext cx="3681970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В ручном режиме вводим </a:t>
            </a:r>
            <a:r>
              <a:rPr lang="en-US" sz="1200" dirty="0" err="1" smtClean="0">
                <a:latin typeface="+mn-lt"/>
                <a:cs typeface="+mn-cs"/>
              </a:rPr>
              <a:t>наименование</a:t>
            </a:r>
            <a:r>
              <a:rPr lang="ru-RU" sz="1200" dirty="0" smtClean="0">
                <a:latin typeface="+mn-lt"/>
                <a:cs typeface="+mn-cs"/>
              </a:rPr>
              <a:t> </a:t>
            </a:r>
            <a:r>
              <a:rPr lang="ru-RU" sz="1200" dirty="0" smtClean="0">
                <a:latin typeface="+mn-lt"/>
                <a:cs typeface="+mn-cs"/>
              </a:rPr>
              <a:t>продукции.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33" y="1291640"/>
            <a:ext cx="8730229" cy="87180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237967" y="1260987"/>
            <a:ext cx="733833" cy="154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493" b="18054"/>
          <a:stretch/>
        </p:blipFill>
        <p:spPr>
          <a:xfrm>
            <a:off x="8830237" y="868946"/>
            <a:ext cx="254769" cy="229809"/>
          </a:xfrm>
          <a:prstGeom prst="rect">
            <a:avLst/>
          </a:prstGeom>
        </p:spPr>
      </p:pic>
      <p:cxnSp>
        <p:nvCxnSpPr>
          <p:cNvPr id="55" name="Прямая со стрелкой 54"/>
          <p:cNvCxnSpPr>
            <a:stCxn id="53" idx="1"/>
          </p:cNvCxnSpPr>
          <p:nvPr/>
        </p:nvCxnSpPr>
        <p:spPr>
          <a:xfrm flipH="1">
            <a:off x="3266768" y="983851"/>
            <a:ext cx="5563469" cy="1062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33" y="2764716"/>
            <a:ext cx="8754615" cy="1152244"/>
          </a:xfrm>
          <a:prstGeom prst="rect">
            <a:avLst/>
          </a:prstGeom>
        </p:spPr>
      </p:pic>
      <p:cxnSp>
        <p:nvCxnSpPr>
          <p:cNvPr id="58" name="Прямая со стрелкой 57"/>
          <p:cNvCxnSpPr/>
          <p:nvPr/>
        </p:nvCxnSpPr>
        <p:spPr>
          <a:xfrm>
            <a:off x="3089787" y="2504939"/>
            <a:ext cx="1010265" cy="75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925" y="4518232"/>
            <a:ext cx="8730229" cy="457240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 flipH="1">
            <a:off x="3480619" y="4261379"/>
            <a:ext cx="951271" cy="546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505498" y="2502604"/>
            <a:ext cx="3275215" cy="1346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1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521235" y="717770"/>
            <a:ext cx="3963393" cy="27699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нажатия на кнопку «Создать» </a:t>
            </a:r>
            <a:r>
              <a:rPr lang="ru-RU" sz="1200" dirty="0" smtClean="0">
                <a:latin typeface="+mn-lt"/>
                <a:cs typeface="Calibri"/>
              </a:rPr>
              <a:t>      отобразится окно.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14475" y="3197861"/>
            <a:ext cx="397794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В окне необходимо заполнить поле «Предмет договора</a:t>
            </a:r>
            <a:r>
              <a:rPr lang="ru-RU" sz="1200" dirty="0" smtClean="0">
                <a:latin typeface="+mn-lt"/>
                <a:cs typeface="Calibri"/>
              </a:rPr>
              <a:t>».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82738" y="3952875"/>
            <a:ext cx="4113212" cy="299184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Verdana" panose="020B0604030504040204" pitchFamily="34" charset="0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080382" y="697893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183642" y="776288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141412" y="3159989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992" y="3213953"/>
            <a:ext cx="188913" cy="21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72" y="1001756"/>
            <a:ext cx="8291279" cy="2024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58" y="3761342"/>
            <a:ext cx="8285182" cy="1975275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448232" y="3474860"/>
            <a:ext cx="1268362" cy="890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88" y="783618"/>
            <a:ext cx="182896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1328681" y="702173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5679" y="722452"/>
            <a:ext cx="933436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Устанавливаем</a:t>
            </a:r>
            <a:r>
              <a:rPr lang="en-US" sz="1200" dirty="0" smtClean="0">
                <a:latin typeface="+mn-lt"/>
              </a:rPr>
              <a:t> единицу измерения</a:t>
            </a:r>
            <a:r>
              <a:rPr lang="ru-RU" sz="1200" dirty="0" smtClean="0">
                <a:latin typeface="+mn-lt"/>
              </a:rPr>
              <a:t> наж</a:t>
            </a:r>
            <a:r>
              <a:rPr lang="en-US" sz="1200" dirty="0" smtClean="0">
                <a:latin typeface="+mn-lt"/>
              </a:rPr>
              <a:t>ав </a:t>
            </a:r>
            <a:r>
              <a:rPr lang="ru-RU" sz="1200" dirty="0" smtClean="0">
                <a:latin typeface="+mn-lt"/>
              </a:rPr>
              <a:t>на</a:t>
            </a:r>
            <a:r>
              <a:rPr lang="en-US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           . </a:t>
            </a:r>
            <a:r>
              <a:rPr lang="ru-RU" sz="1200" dirty="0" smtClean="0">
                <a:latin typeface="+mn-lt"/>
              </a:rPr>
              <a:t>              В </a:t>
            </a:r>
            <a:r>
              <a:rPr lang="ru-RU" sz="1200" dirty="0" smtClean="0">
                <a:latin typeface="+mn-lt"/>
              </a:rPr>
              <a:t>открывшемся окне в поле «Быстрый поиск» вводим единицу измерения, </a:t>
            </a:r>
            <a:endParaRPr lang="ru-RU" sz="1200" dirty="0" smtClean="0">
              <a:latin typeface="+mn-lt"/>
            </a:endParaRPr>
          </a:p>
          <a:p>
            <a:pPr lvl="0"/>
            <a:r>
              <a:rPr lang="ru-RU" sz="1200" dirty="0" smtClean="0">
                <a:latin typeface="+mn-lt"/>
              </a:rPr>
              <a:t>                                                                                                                 или </a:t>
            </a:r>
            <a:r>
              <a:rPr lang="ru-RU" sz="1200" dirty="0" smtClean="0">
                <a:latin typeface="+mn-lt"/>
              </a:rPr>
              <a:t>ищем </a:t>
            </a:r>
            <a:r>
              <a:rPr lang="ru-RU" sz="1200" dirty="0" smtClean="0">
                <a:latin typeface="+mn-lt"/>
              </a:rPr>
              <a:t>в ручном </a:t>
            </a:r>
            <a:r>
              <a:rPr lang="ru-RU" sz="1200" dirty="0" smtClean="0">
                <a:latin typeface="+mn-lt"/>
              </a:rPr>
              <a:t>режиме.</a:t>
            </a:r>
            <a:endParaRPr lang="ru-RU" sz="1200" dirty="0">
              <a:latin typeface="+mn-lt"/>
            </a:endParaRPr>
          </a:p>
        </p:txBody>
      </p:sp>
      <p:grpSp>
        <p:nvGrpSpPr>
          <p:cNvPr id="7" name="Group 1036"/>
          <p:cNvGrpSpPr>
            <a:grpSpLocks noChangeAspect="1"/>
          </p:cNvGrpSpPr>
          <p:nvPr/>
        </p:nvGrpSpPr>
        <p:grpSpPr bwMode="auto">
          <a:xfrm>
            <a:off x="1446319" y="7767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Oval 31"/>
          <p:cNvSpPr/>
          <p:nvPr/>
        </p:nvSpPr>
        <p:spPr>
          <a:xfrm>
            <a:off x="1330476" y="2293378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1036"/>
          <p:cNvGrpSpPr>
            <a:grpSpLocks noChangeAspect="1"/>
          </p:cNvGrpSpPr>
          <p:nvPr/>
        </p:nvGrpSpPr>
        <p:grpSpPr bwMode="auto">
          <a:xfrm>
            <a:off x="1442691" y="237122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" name="Oval 31"/>
          <p:cNvSpPr/>
          <p:nvPr/>
        </p:nvSpPr>
        <p:spPr>
          <a:xfrm>
            <a:off x="1328681" y="348662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Group 1036"/>
          <p:cNvGrpSpPr>
            <a:grpSpLocks noChangeAspect="1"/>
          </p:cNvGrpSpPr>
          <p:nvPr/>
        </p:nvGrpSpPr>
        <p:grpSpPr bwMode="auto">
          <a:xfrm>
            <a:off x="1449187" y="356119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1805679" y="2315697"/>
            <a:ext cx="491807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+mn-cs"/>
              </a:rPr>
              <a:t>Далее </a:t>
            </a:r>
            <a:r>
              <a:rPr lang="ru-RU" sz="1200" dirty="0" smtClean="0">
                <a:latin typeface="+mn-lt"/>
                <a:cs typeface="+mn-cs"/>
              </a:rPr>
              <a:t>вносим информацию о</a:t>
            </a:r>
            <a:r>
              <a:rPr lang="en-US" sz="1200" dirty="0" smtClean="0">
                <a:latin typeface="+mn-lt"/>
                <a:cs typeface="+mn-cs"/>
              </a:rPr>
              <a:t> цен</a:t>
            </a:r>
            <a:r>
              <a:rPr lang="ru-RU" sz="1200" dirty="0" smtClean="0">
                <a:latin typeface="+mn-lt"/>
                <a:cs typeface="+mn-cs"/>
              </a:rPr>
              <a:t>е</a:t>
            </a:r>
            <a:r>
              <a:rPr lang="en-US" sz="1200" dirty="0" smtClean="0">
                <a:latin typeface="+mn-lt"/>
                <a:cs typeface="+mn-cs"/>
              </a:rPr>
              <a:t> за единицу измерения и </a:t>
            </a:r>
            <a:r>
              <a:rPr lang="en-US" sz="1200" dirty="0" err="1" smtClean="0">
                <a:latin typeface="+mn-lt"/>
                <a:cs typeface="+mn-cs"/>
              </a:rPr>
              <a:t>количество</a:t>
            </a:r>
            <a:r>
              <a:rPr lang="ru-RU" sz="1200" dirty="0" smtClean="0">
                <a:latin typeface="+mn-lt"/>
                <a:cs typeface="+mn-cs"/>
              </a:rPr>
              <a:t>.</a:t>
            </a:r>
            <a:endParaRPr lang="id-ID" sz="1200" dirty="0">
              <a:latin typeface="+mn-lt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3013" y="3434239"/>
            <a:ext cx="904690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При </a:t>
            </a:r>
            <a:r>
              <a:rPr lang="ru-RU" sz="1200" dirty="0" smtClean="0">
                <a:latin typeface="+mn-lt"/>
                <a:cs typeface="+mn-cs"/>
              </a:rPr>
              <a:t>необходимости </a:t>
            </a:r>
            <a:r>
              <a:rPr lang="ru-RU" sz="1200" dirty="0" smtClean="0">
                <a:latin typeface="+mn-lt"/>
                <a:cs typeface="+mn-cs"/>
              </a:rPr>
              <a:t>можно добавить еще одну строку нажав на кнопку      , для удаления строки необходимо нажать кнопку       , если необходимо посчитать сумму по нескольким строкам, то необходимо нажать </a:t>
            </a:r>
            <a:r>
              <a:rPr lang="ru-RU" sz="1200" dirty="0" smtClean="0">
                <a:latin typeface="+mn-lt"/>
                <a:cs typeface="+mn-cs"/>
              </a:rPr>
              <a:t>кнопку       .     </a:t>
            </a:r>
            <a:endParaRPr lang="ru-RU" sz="1200" dirty="0" smtClean="0">
              <a:latin typeface="+mn-lt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2594" y="3967024"/>
            <a:ext cx="904690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Заполненное поле «Товары\работы\услуги» выглядит следующим образом:</a:t>
            </a:r>
          </a:p>
        </p:txBody>
      </p:sp>
      <p:sp>
        <p:nvSpPr>
          <p:cNvPr id="44" name="Oval 31"/>
          <p:cNvSpPr/>
          <p:nvPr/>
        </p:nvSpPr>
        <p:spPr>
          <a:xfrm>
            <a:off x="1335596" y="3947601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0" name="Group 1036"/>
          <p:cNvGrpSpPr>
            <a:grpSpLocks noChangeAspect="1"/>
          </p:cNvGrpSpPr>
          <p:nvPr/>
        </p:nvGrpSpPr>
        <p:grpSpPr bwMode="auto">
          <a:xfrm>
            <a:off x="1449187" y="40213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476" b="22511"/>
          <a:stretch/>
        </p:blipFill>
        <p:spPr>
          <a:xfrm>
            <a:off x="4971869" y="755794"/>
            <a:ext cx="247395" cy="2125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r="26252"/>
          <a:stretch/>
        </p:blipFill>
        <p:spPr>
          <a:xfrm>
            <a:off x="5919910" y="1152807"/>
            <a:ext cx="3890356" cy="10668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1" y="2615871"/>
            <a:ext cx="8791194" cy="64013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332689" y="2891756"/>
            <a:ext cx="417648" cy="296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47" y="3478958"/>
            <a:ext cx="158510" cy="19508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125" y="3497248"/>
            <a:ext cx="201185" cy="17679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66" y="3692788"/>
            <a:ext cx="164606" cy="176799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1930141" y="2776271"/>
            <a:ext cx="274125" cy="117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2638486" y="2751767"/>
            <a:ext cx="125362" cy="142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58" y="4264847"/>
            <a:ext cx="8817918" cy="21033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1" y="1196681"/>
            <a:ext cx="3773751" cy="615749"/>
          </a:xfrm>
          <a:prstGeom prst="rect">
            <a:avLst/>
          </a:prstGeom>
        </p:spPr>
      </p:pic>
      <p:cxnSp>
        <p:nvCxnSpPr>
          <p:cNvPr id="41" name="Прямая со стрелкой 40"/>
          <p:cNvCxnSpPr>
            <a:stCxn id="16" idx="1"/>
          </p:cNvCxnSpPr>
          <p:nvPr/>
        </p:nvCxnSpPr>
        <p:spPr>
          <a:xfrm flipH="1">
            <a:off x="3665913" y="862089"/>
            <a:ext cx="1305956" cy="824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6783931" y="893557"/>
            <a:ext cx="772338" cy="686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4857891" y="2891755"/>
            <a:ext cx="407324" cy="2968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31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11320" y="78281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612296" y="802085"/>
            <a:ext cx="968469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Переходим во вкладку «Финансирование» и заполняем строку «КБК из плана»</a:t>
            </a:r>
            <a:r>
              <a:rPr lang="en-US" sz="1200" dirty="0" smtClean="0">
                <a:latin typeface="+mn-lt"/>
                <a:cs typeface="Calibri"/>
              </a:rPr>
              <a:t>, нажав </a:t>
            </a:r>
            <a:r>
              <a:rPr lang="en-US" sz="1200" dirty="0" err="1" smtClean="0">
                <a:latin typeface="+mn-lt"/>
                <a:cs typeface="Calibri"/>
              </a:rPr>
              <a:t>на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          </a:t>
            </a:r>
            <a:r>
              <a:rPr lang="ru-RU" sz="1200" dirty="0" smtClean="0">
                <a:latin typeface="+mn-lt"/>
                <a:cs typeface="Calibri"/>
              </a:rPr>
              <a:t>, в </a:t>
            </a:r>
            <a:r>
              <a:rPr lang="ru-RU" sz="1200" dirty="0" smtClean="0">
                <a:latin typeface="+mn-lt"/>
                <a:cs typeface="Calibri"/>
              </a:rPr>
              <a:t>отразившемся окне выбираем «Номер позиции ПГ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6171" b="49190"/>
          <a:stretch/>
        </p:blipFill>
        <p:spPr>
          <a:xfrm>
            <a:off x="1598340" y="1220764"/>
            <a:ext cx="9570052" cy="47625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1196307" y="3369262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301443" y="346733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542499" y="3422731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Чтобы выбрать </a:t>
            </a:r>
            <a:r>
              <a:rPr lang="en-US" sz="1200" dirty="0" smtClean="0">
                <a:latin typeface="+mn-lt"/>
                <a:cs typeface="Calibri"/>
              </a:rPr>
              <a:t>счет получателя, наж</a:t>
            </a:r>
            <a:r>
              <a:rPr lang="ru-RU" sz="1200" dirty="0" smtClean="0">
                <a:latin typeface="+mn-lt"/>
                <a:cs typeface="Calibri"/>
              </a:rPr>
              <a:t>имаем на           и в открывшемся окне выбираем нужный счет.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52" name="Oval 31"/>
          <p:cNvSpPr/>
          <p:nvPr/>
        </p:nvSpPr>
        <p:spPr>
          <a:xfrm>
            <a:off x="1196306" y="4967862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4" name="Group 1036"/>
          <p:cNvGrpSpPr>
            <a:grpSpLocks noChangeAspect="1"/>
          </p:cNvGrpSpPr>
          <p:nvPr/>
        </p:nvGrpSpPr>
        <p:grpSpPr bwMode="auto">
          <a:xfrm>
            <a:off x="1321382" y="507918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1581988" y="5015893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 в соответствующей строке года ставим цену контракта или при необходимости разбиваем ее по </a:t>
            </a:r>
            <a:r>
              <a:rPr lang="ru-RU" sz="1200" dirty="0" smtClean="0">
                <a:latin typeface="+mn-lt"/>
                <a:cs typeface="Calibri"/>
              </a:rPr>
              <a:t>годам.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3" b="17610"/>
          <a:stretch/>
        </p:blipFill>
        <p:spPr>
          <a:xfrm>
            <a:off x="7606120" y="835917"/>
            <a:ext cx="254770" cy="22603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3" b="17610"/>
          <a:stretch/>
        </p:blipFill>
        <p:spPr>
          <a:xfrm>
            <a:off x="4689113" y="3473698"/>
            <a:ext cx="254770" cy="226032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278626" y="1079084"/>
            <a:ext cx="5316794" cy="510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40" y="1806454"/>
            <a:ext cx="9595936" cy="14814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1" r="31961" b="1871"/>
          <a:stretch/>
        </p:blipFill>
        <p:spPr>
          <a:xfrm>
            <a:off x="6122597" y="3715231"/>
            <a:ext cx="4131427" cy="10469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6" y="5340924"/>
            <a:ext cx="9560518" cy="66122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78626" y="1217999"/>
            <a:ext cx="730045" cy="1380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79490" y="5588718"/>
            <a:ext cx="1076632" cy="3280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 стрелкой 2"/>
          <p:cNvCxnSpPr>
            <a:endCxn id="17" idx="0"/>
          </p:cNvCxnSpPr>
          <p:nvPr/>
        </p:nvCxnSpPr>
        <p:spPr>
          <a:xfrm flipH="1">
            <a:off x="2643649" y="990335"/>
            <a:ext cx="1279958" cy="227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714850" y="1032745"/>
            <a:ext cx="6583680" cy="21144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/>
          <a:srcRect t="36171" r="44446" b="49190"/>
          <a:stretch/>
        </p:blipFill>
        <p:spPr>
          <a:xfrm>
            <a:off x="1582976" y="3703967"/>
            <a:ext cx="4468690" cy="500695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stCxn id="63" idx="2"/>
          </p:cNvCxnSpPr>
          <p:nvPr/>
        </p:nvCxnSpPr>
        <p:spPr>
          <a:xfrm flipH="1">
            <a:off x="4638509" y="3699730"/>
            <a:ext cx="177989" cy="379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6856122" y="5210779"/>
            <a:ext cx="1332188" cy="37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5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11320" y="78281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612297" y="802085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Calibri"/>
                <a:cs typeface="Calibri"/>
              </a:rPr>
              <a:t>Переходим к заполнению информации о поставщике. В строке «ИНН» нажимаем </a:t>
            </a:r>
            <a:r>
              <a:rPr lang="ru-RU" sz="1200" dirty="0" smtClean="0">
                <a:solidFill>
                  <a:prstClr val="black"/>
                </a:solidFill>
                <a:latin typeface="Calibri"/>
                <a:cs typeface="Calibri"/>
              </a:rPr>
              <a:t>на         .</a:t>
            </a:r>
            <a:endParaRPr lang="ru-RU"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98183" y="353553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301443" y="362624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584383" y="3563158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Если поставщик в справочнике отсутствует, то вносим информацию о </a:t>
            </a:r>
            <a:r>
              <a:rPr lang="en-US" sz="1200" dirty="0" smtClean="0">
                <a:latin typeface="+mn-lt"/>
                <a:cs typeface="Calibri"/>
              </a:rPr>
              <a:t>н</a:t>
            </a:r>
            <a:r>
              <a:rPr lang="ru-RU" sz="1200" dirty="0" smtClean="0">
                <a:latin typeface="+mn-lt"/>
                <a:cs typeface="Calibri"/>
              </a:rPr>
              <a:t>ё</a:t>
            </a:r>
            <a:r>
              <a:rPr lang="en-US" sz="1200" dirty="0" smtClean="0">
                <a:latin typeface="+mn-lt"/>
                <a:cs typeface="Calibri"/>
              </a:rPr>
              <a:t>м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smtClean="0">
                <a:latin typeface="+mn-lt"/>
                <a:cs typeface="Calibri"/>
              </a:rPr>
              <a:t>нажав кнопку </a:t>
            </a:r>
            <a:r>
              <a:rPr lang="ru-RU" sz="1200" dirty="0" smtClean="0">
                <a:latin typeface="+mn-lt"/>
                <a:cs typeface="Calibri"/>
              </a:rPr>
              <a:t>«</a:t>
            </a:r>
            <a:r>
              <a:rPr lang="en-US" sz="1200" dirty="0" err="1" smtClean="0">
                <a:latin typeface="+mn-lt"/>
                <a:cs typeface="Calibri"/>
              </a:rPr>
              <a:t>Создать</a:t>
            </a:r>
            <a:r>
              <a:rPr lang="ru-RU" sz="1200" dirty="0" smtClean="0">
                <a:latin typeface="+mn-lt"/>
                <a:cs typeface="Calibri"/>
              </a:rPr>
              <a:t>»         .</a:t>
            </a:r>
            <a:r>
              <a:rPr lang="en-US" sz="1200" dirty="0" smtClean="0">
                <a:latin typeface="+mn-lt"/>
                <a:cs typeface="Calibri"/>
              </a:rPr>
              <a:t>  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52" name="Oval 31"/>
          <p:cNvSpPr/>
          <p:nvPr/>
        </p:nvSpPr>
        <p:spPr>
          <a:xfrm>
            <a:off x="1171560" y="410629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4" name="Group 1036"/>
          <p:cNvGrpSpPr>
            <a:grpSpLocks noChangeAspect="1"/>
          </p:cNvGrpSpPr>
          <p:nvPr/>
        </p:nvGrpSpPr>
        <p:grpSpPr bwMode="auto">
          <a:xfrm>
            <a:off x="1263091" y="419336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5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1571246" y="4055361"/>
            <a:ext cx="9597145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 заполняем </a:t>
            </a:r>
            <a:r>
              <a:rPr lang="ru-RU" sz="1200" dirty="0" smtClean="0">
                <a:latin typeface="+mn-lt"/>
                <a:cs typeface="Calibri"/>
              </a:rPr>
              <a:t>вкладку «</a:t>
            </a:r>
            <a:r>
              <a:rPr lang="ru-RU" sz="1200" dirty="0">
                <a:latin typeface="+mn-lt"/>
                <a:cs typeface="Calibri"/>
              </a:rPr>
              <a:t>Дополнительно</a:t>
            </a:r>
            <a:r>
              <a:rPr lang="ru-RU" sz="1200" dirty="0" smtClean="0">
                <a:latin typeface="+mn-lt"/>
                <a:cs typeface="Calibri"/>
              </a:rPr>
              <a:t>». </a:t>
            </a:r>
            <a:endParaRPr lang="ru-RU" sz="1200" dirty="0" smtClean="0">
              <a:latin typeface="+mn-lt"/>
              <a:cs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В</a:t>
            </a:r>
            <a:r>
              <a:rPr lang="ru-RU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поле «Дополнительная информация»</a:t>
            </a:r>
            <a:r>
              <a:rPr lang="en-US" sz="1200" dirty="0" smtClean="0">
                <a:latin typeface="+mn-lt"/>
                <a:cs typeface="Calibri"/>
              </a:rPr>
              <a:t> в ручном режиме вводим </a:t>
            </a:r>
            <a:r>
              <a:rPr lang="en-US" sz="1200" dirty="0">
                <a:latin typeface="+mn-lt"/>
                <a:cs typeface="Calibri"/>
              </a:rPr>
              <a:t>н</a:t>
            </a:r>
            <a:r>
              <a:rPr lang="en-US" sz="1200" dirty="0" smtClean="0">
                <a:latin typeface="+mn-lt"/>
                <a:cs typeface="Calibri"/>
              </a:rPr>
              <a:t>омер извещения </a:t>
            </a:r>
            <a:r>
              <a:rPr lang="en-US" sz="1200" dirty="0" err="1" smtClean="0">
                <a:latin typeface="+mn-lt"/>
                <a:cs typeface="Calibri"/>
              </a:rPr>
              <a:t>малой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закупки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smtClean="0">
                <a:latin typeface="+mn-lt"/>
                <a:cs typeface="Calibri"/>
              </a:rPr>
              <a:t>котрая не состоялась и на основании которой заключается контракт</a:t>
            </a:r>
            <a:r>
              <a:rPr lang="ru-RU" sz="1200" dirty="0" smtClean="0">
                <a:latin typeface="+mn-lt"/>
                <a:cs typeface="Calibri"/>
              </a:rPr>
              <a:t>.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36177" b="49147"/>
          <a:stretch/>
        </p:blipFill>
        <p:spPr>
          <a:xfrm>
            <a:off x="1612297" y="1207511"/>
            <a:ext cx="9556095" cy="819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8" t="17053" r="-128" b="59932"/>
          <a:stretch/>
        </p:blipFill>
        <p:spPr>
          <a:xfrm>
            <a:off x="1612297" y="2414052"/>
            <a:ext cx="9578320" cy="962025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612297" y="2007307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Осуществляем поиск поставщика в справочнике через </a:t>
            </a:r>
            <a:r>
              <a:rPr lang="en-US" sz="1200" dirty="0" err="1" smtClean="0">
                <a:latin typeface="+mn-lt"/>
                <a:cs typeface="Calibri"/>
              </a:rPr>
              <a:t>быстрый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поиск</a:t>
            </a:r>
            <a:r>
              <a:rPr lang="ru-RU" sz="1200" dirty="0" smtClean="0">
                <a:latin typeface="+mn-lt"/>
                <a:cs typeface="Calibri"/>
              </a:rPr>
              <a:t>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3" b="17610"/>
          <a:stretch/>
        </p:blipFill>
        <p:spPr>
          <a:xfrm>
            <a:off x="7256434" y="836850"/>
            <a:ext cx="254770" cy="226032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48" idx="2"/>
          </p:cNvCxnSpPr>
          <p:nvPr/>
        </p:nvCxnSpPr>
        <p:spPr>
          <a:xfrm flipH="1">
            <a:off x="2277687" y="1062882"/>
            <a:ext cx="5106132" cy="79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514272" y="2196282"/>
            <a:ext cx="1876264" cy="698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12" y="3578707"/>
            <a:ext cx="274344" cy="2133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06328" y="2689157"/>
            <a:ext cx="199103" cy="140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46" y="4732230"/>
            <a:ext cx="9583743" cy="658425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3848793" y="4259986"/>
            <a:ext cx="274320" cy="484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3930445" y="4732230"/>
            <a:ext cx="597310" cy="1489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05431" y="1207511"/>
            <a:ext cx="1217682" cy="1890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16" idx="1"/>
          </p:cNvCxnSpPr>
          <p:nvPr/>
        </p:nvCxnSpPr>
        <p:spPr>
          <a:xfrm flipH="1" flipV="1">
            <a:off x="2805879" y="2826457"/>
            <a:ext cx="5357833" cy="8589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706328" y="4479357"/>
            <a:ext cx="610450" cy="64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6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211320" y="782810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1612297" y="802085"/>
            <a:ext cx="795326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+mn-lt"/>
                <a:cs typeface="Calibri"/>
              </a:rPr>
              <a:t>После заполнения всех вкладок сохраняем </a:t>
            </a:r>
            <a:r>
              <a:rPr lang="en-US" sz="1200" dirty="0" err="1" smtClean="0">
                <a:latin typeface="+mn-lt"/>
                <a:cs typeface="Calibri"/>
              </a:rPr>
              <a:t>введенную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информацию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smtClean="0">
                <a:latin typeface="+mn-lt"/>
                <a:cs typeface="Calibri"/>
              </a:rPr>
              <a:t>нажав кнопку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«Сохранить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       . </a:t>
            </a:r>
            <a:endParaRPr lang="ru-RU" sz="1200" dirty="0"/>
          </a:p>
        </p:txBody>
      </p:sp>
      <p:sp>
        <p:nvSpPr>
          <p:cNvPr id="32" name="Oval 31"/>
          <p:cNvSpPr/>
          <p:nvPr/>
        </p:nvSpPr>
        <p:spPr>
          <a:xfrm>
            <a:off x="1198183" y="353553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301443" y="362624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584382" y="3563158"/>
            <a:ext cx="9910387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После сохранения</a:t>
            </a:r>
            <a:r>
              <a:rPr lang="en-US" sz="1200" dirty="0" smtClean="0">
                <a:latin typeface="+mn-lt"/>
                <a:cs typeface="Calibri"/>
              </a:rPr>
              <a:t> прикрепляем </a:t>
            </a:r>
            <a:r>
              <a:rPr lang="en-US" sz="1200" dirty="0" err="1" smtClean="0">
                <a:latin typeface="+mn-lt"/>
                <a:cs typeface="Calibri"/>
              </a:rPr>
              <a:t>заключенный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err="1" smtClean="0">
                <a:latin typeface="+mn-lt"/>
                <a:cs typeface="Calibri"/>
              </a:rPr>
              <a:t>контракт</a:t>
            </a:r>
            <a:r>
              <a:rPr lang="ru-RU" sz="1200" dirty="0" smtClean="0">
                <a:latin typeface="+mn-lt"/>
                <a:cs typeface="Calibri"/>
              </a:rPr>
              <a:t>,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и нажимаем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ru-RU" sz="1200" dirty="0" smtClean="0">
                <a:latin typeface="+mn-lt"/>
                <a:cs typeface="Calibri"/>
              </a:rPr>
              <a:t>сначала </a:t>
            </a:r>
            <a:r>
              <a:rPr lang="en-US" sz="1200" dirty="0" err="1" smtClean="0">
                <a:latin typeface="+mn-lt"/>
                <a:cs typeface="Calibri"/>
              </a:rPr>
              <a:t>на</a:t>
            </a:r>
            <a:r>
              <a:rPr lang="en-US" sz="1200" dirty="0" smtClean="0">
                <a:latin typeface="+mn-lt"/>
                <a:cs typeface="Calibri"/>
              </a:rPr>
              <a:t> </a:t>
            </a:r>
            <a:r>
              <a:rPr lang="en-US" sz="1200" dirty="0" smtClean="0">
                <a:latin typeface="+mn-lt"/>
                <a:cs typeface="Calibri"/>
              </a:rPr>
              <a:t>кнопку </a:t>
            </a:r>
            <a:r>
              <a:rPr lang="ru-RU" sz="1200" dirty="0">
                <a:latin typeface="+mn-lt"/>
                <a:cs typeface="Calibri"/>
              </a:rPr>
              <a:t>«Прикрепленные файлы</a:t>
            </a:r>
            <a:r>
              <a:rPr lang="ru-RU" sz="1200" dirty="0" smtClean="0">
                <a:latin typeface="+mn-lt"/>
                <a:cs typeface="Calibri"/>
              </a:rPr>
              <a:t>», </a:t>
            </a:r>
            <a:r>
              <a:rPr lang="ru-RU" sz="1200" dirty="0" smtClean="0">
                <a:latin typeface="+mn-lt"/>
                <a:cs typeface="Calibri"/>
              </a:rPr>
              <a:t>а затем на </a:t>
            </a:r>
            <a:r>
              <a:rPr lang="ru-RU" sz="1200" dirty="0" smtClean="0">
                <a:latin typeface="+mn-lt"/>
                <a:cs typeface="Calibri"/>
              </a:rPr>
              <a:t>кнопку «Добавить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904" y="848689"/>
            <a:ext cx="188992" cy="1828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7" y="1155872"/>
            <a:ext cx="9882473" cy="2274005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1991032" y="947905"/>
            <a:ext cx="6067872" cy="300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97" y="4024823"/>
            <a:ext cx="9882473" cy="603556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2066519" y="3792085"/>
            <a:ext cx="6063328" cy="34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t="13594"/>
          <a:stretch/>
        </p:blipFill>
        <p:spPr>
          <a:xfrm>
            <a:off x="3276926" y="4716955"/>
            <a:ext cx="4970970" cy="1438098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749040" y="3774961"/>
            <a:ext cx="6608618" cy="1362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01443" y="87352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5718788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1165223" y="891297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1036"/>
          <p:cNvGrpSpPr>
            <a:grpSpLocks noChangeAspect="1"/>
          </p:cNvGrpSpPr>
          <p:nvPr/>
        </p:nvGrpSpPr>
        <p:grpSpPr bwMode="auto">
          <a:xfrm>
            <a:off x="1263091" y="976347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616695" y="927761"/>
            <a:ext cx="991840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Далее</a:t>
            </a:r>
            <a:r>
              <a:rPr lang="en-US" sz="1200" dirty="0" smtClean="0">
                <a:latin typeface="+mn-lt"/>
                <a:cs typeface="Calibri"/>
              </a:rPr>
              <a:t> отправляем контракт в фильтр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«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Реестр малых закупок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»,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нажав кнопку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«Отправить по маршруту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           .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5" y="1376612"/>
            <a:ext cx="9647050" cy="39934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52" y="956354"/>
            <a:ext cx="329213" cy="237765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1970116" y="1194119"/>
            <a:ext cx="6434052" cy="1382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4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56401" y="90516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6336" y="845506"/>
            <a:ext cx="943556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!!!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Если принято решение осуществить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малую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закупку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 до 5 000, 00 рублей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без </a:t>
            </a:r>
            <a:r>
              <a:rPr lang="en-US" sz="1200" dirty="0" err="1" smtClean="0">
                <a:solidFill>
                  <a:srgbClr val="D93333"/>
                </a:solidFill>
                <a:latin typeface="+mn-lt"/>
              </a:rPr>
              <a:t>использования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модуля «Малые закупки»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контракт заключается с единственным поставщиком и в течение 5 рабочих дней с даты заключения вносится в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модуль</a:t>
            </a:r>
            <a:r>
              <a:rPr lang="en-US" sz="1200" dirty="0" smtClean="0">
                <a:solidFill>
                  <a:srgbClr val="D93333"/>
                </a:solidFill>
                <a:latin typeface="+mn-lt"/>
              </a:rPr>
              <a:t>.</a:t>
            </a:r>
            <a:endParaRPr lang="ru-RU" sz="1200" dirty="0">
              <a:solidFill>
                <a:srgbClr val="D93333"/>
              </a:solidFill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44672" y="1628639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036"/>
          <p:cNvGrpSpPr>
            <a:grpSpLocks noChangeAspect="1"/>
          </p:cNvGrpSpPr>
          <p:nvPr/>
        </p:nvGrpSpPr>
        <p:grpSpPr bwMode="auto">
          <a:xfrm>
            <a:off x="1560081" y="170896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36449" y="1544748"/>
            <a:ext cx="92929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1200" dirty="0" smtClean="0">
                <a:latin typeface="+mn-lt"/>
              </a:rPr>
              <a:t>Для того, чтобы внести в </a:t>
            </a:r>
            <a:r>
              <a:rPr lang="ru-RU" sz="1200" dirty="0" smtClean="0">
                <a:latin typeface="+mn-lt"/>
              </a:rPr>
              <a:t>модуль «Малые закупки»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заключенный контракт необходимо в разделе </a:t>
            </a:r>
            <a:r>
              <a:rPr lang="en-US" sz="1200" dirty="0">
                <a:latin typeface="+mn-lt"/>
              </a:rPr>
              <a:t>«Малая </a:t>
            </a:r>
            <a:r>
              <a:rPr lang="en-US" sz="1200" dirty="0" smtClean="0">
                <a:latin typeface="+mn-lt"/>
              </a:rPr>
              <a:t>закупка 44-ФЗ (иключения)» перейти в </a:t>
            </a:r>
            <a:r>
              <a:rPr lang="en-US" sz="1200" dirty="0" err="1" smtClean="0">
                <a:latin typeface="+mn-lt"/>
              </a:rPr>
              <a:t>фильтр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«В </a:t>
            </a:r>
            <a:r>
              <a:rPr lang="en-US" sz="1200" dirty="0" smtClean="0">
                <a:latin typeface="+mn-lt"/>
              </a:rPr>
              <a:t>работе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 и </a:t>
            </a:r>
            <a:r>
              <a:rPr lang="ru-RU" sz="1200" dirty="0" smtClean="0">
                <a:latin typeface="+mn-lt"/>
              </a:rPr>
              <a:t>в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открывшемся рабочем столе нажать кнопку</a:t>
            </a:r>
            <a:r>
              <a:rPr lang="ru-RU" sz="1200" dirty="0" smtClean="0">
                <a:latin typeface="+mn-lt"/>
              </a:rPr>
              <a:t> «</a:t>
            </a:r>
            <a:r>
              <a:rPr lang="en-US" sz="1200" dirty="0" smtClean="0">
                <a:latin typeface="+mn-lt"/>
              </a:rPr>
              <a:t>Создать</a:t>
            </a:r>
            <a:r>
              <a:rPr lang="ru-RU" sz="1200" dirty="0" smtClean="0">
                <a:latin typeface="+mn-lt"/>
              </a:rPr>
              <a:t>»</a:t>
            </a:r>
            <a:r>
              <a:rPr lang="en-US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1521774" y="944260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Oval 31"/>
          <p:cNvSpPr/>
          <p:nvPr/>
        </p:nvSpPr>
        <p:spPr>
          <a:xfrm>
            <a:off x="1450837" y="3529078"/>
            <a:ext cx="376368" cy="380415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560081" y="362346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94995" y="3466138"/>
            <a:ext cx="933436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Дальнейшие действия </a:t>
            </a:r>
            <a:r>
              <a:rPr lang="ru-RU" sz="1200" dirty="0" smtClean="0">
                <a:latin typeface="+mn-lt"/>
              </a:rPr>
              <a:t>заказчика аналогичны </a:t>
            </a:r>
            <a:r>
              <a:rPr lang="ru-RU" sz="1200" dirty="0" smtClean="0">
                <a:latin typeface="+mn-lt"/>
              </a:rPr>
              <a:t>с действиями при внесении информации о заключенном контракте по </a:t>
            </a:r>
            <a:r>
              <a:rPr lang="ru-RU" sz="1200" dirty="0" smtClean="0">
                <a:latin typeface="+mn-lt"/>
              </a:rPr>
              <a:t>итогам несостоявшейся процедуры. </a:t>
            </a:r>
          </a:p>
          <a:p>
            <a:pPr lvl="0"/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!!!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Отличием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является только отсутствие необходимости выбора информации в </a:t>
            </a:r>
            <a:r>
              <a:rPr lang="ru-RU" sz="1200" dirty="0">
                <a:solidFill>
                  <a:srgbClr val="D93333"/>
                </a:solidFill>
                <a:latin typeface="+mn-lt"/>
              </a:rPr>
              <a:t>строке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«Причина осуществления закупки без публикации извещения».</a:t>
            </a:r>
            <a:endParaRPr lang="ru-RU" sz="1200" dirty="0">
              <a:solidFill>
                <a:srgbClr val="D93333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1876324" y="127684"/>
            <a:ext cx="94131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Рассмотрим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действия заказчика по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внесению в Реестр малых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закупок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договора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до пять тысяч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рублей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58" y="2169298"/>
            <a:ext cx="9138696" cy="113395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4748982" y="1953502"/>
            <a:ext cx="2607782" cy="487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79" y="4260569"/>
            <a:ext cx="9132600" cy="19475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1185" y="3025833"/>
            <a:ext cx="1055717" cy="91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69375" y="3117273"/>
            <a:ext cx="509461" cy="914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13558" y="5234323"/>
            <a:ext cx="4478682" cy="185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 стрелкой 36"/>
          <p:cNvCxnSpPr/>
          <p:nvPr/>
        </p:nvCxnSpPr>
        <p:spPr>
          <a:xfrm flipH="1">
            <a:off x="6492240" y="4097683"/>
            <a:ext cx="2529840" cy="1229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339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3807536" y="351394"/>
            <a:ext cx="497451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Исполнение заключенных контрактов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val 31"/>
          <p:cNvSpPr/>
          <p:nvPr/>
        </p:nvSpPr>
        <p:spPr>
          <a:xfrm>
            <a:off x="1456401" y="90516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8142" y="910622"/>
            <a:ext cx="943556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При исполнении контрактов могут возникнуть случаи когда необходимо изменить или расторгнуть исполняемый контракт</a:t>
            </a:r>
            <a:r>
              <a:rPr lang="en-US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sp>
        <p:nvSpPr>
          <p:cNvPr id="8" name="Oval 31"/>
          <p:cNvSpPr/>
          <p:nvPr/>
        </p:nvSpPr>
        <p:spPr>
          <a:xfrm>
            <a:off x="1451769" y="1487295"/>
            <a:ext cx="376368" cy="381960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1036"/>
          <p:cNvGrpSpPr>
            <a:grpSpLocks noChangeAspect="1"/>
          </p:cNvGrpSpPr>
          <p:nvPr/>
        </p:nvGrpSpPr>
        <p:grpSpPr bwMode="auto">
          <a:xfrm>
            <a:off x="1544952" y="158221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28767" y="1435589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Для того, чтобы внести изменения в заключенный контракт необходимо в фильтре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«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Реестр малых закупок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» найти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контракт,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в который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вносятся изменения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, отмечаем его в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чек-боксе галочкой</a:t>
            </a:r>
            <a:r>
              <a:rPr lang="ru-RU" sz="1200" dirty="0" smtClean="0">
                <a:latin typeface="+mn-lt"/>
              </a:rPr>
              <a:t>        </a:t>
            </a:r>
            <a:r>
              <a:rPr lang="ru-RU" sz="1200" dirty="0" smtClean="0">
                <a:latin typeface="+mn-lt"/>
              </a:rPr>
              <a:t>и нажимаем кнопку          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«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Сформировать изменение по МЗ (44-ФЗ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)».</a:t>
            </a:r>
            <a:endParaRPr lang="ru-RU" sz="1200" dirty="0">
              <a:latin typeface="+mn-lt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9972" y="1682102"/>
            <a:ext cx="159600" cy="174182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348233" y="1683815"/>
            <a:ext cx="254000" cy="2067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Oval 31"/>
          <p:cNvSpPr/>
          <p:nvPr/>
        </p:nvSpPr>
        <p:spPr>
          <a:xfrm>
            <a:off x="1459979" y="428721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1036"/>
          <p:cNvGrpSpPr>
            <a:grpSpLocks noChangeAspect="1"/>
          </p:cNvGrpSpPr>
          <p:nvPr/>
        </p:nvGrpSpPr>
        <p:grpSpPr bwMode="auto">
          <a:xfrm>
            <a:off x="1576815" y="436178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3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928767" y="4226773"/>
            <a:ext cx="94092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открывшемся окне вносим необходимые </a:t>
            </a:r>
            <a:r>
              <a:rPr lang="ru-RU" sz="1200" dirty="0" smtClean="0">
                <a:latin typeface="+mn-lt"/>
              </a:rPr>
              <a:t>изменения.</a:t>
            </a:r>
          </a:p>
          <a:p>
            <a:pPr lvl="0"/>
            <a:r>
              <a:rPr lang="ru-RU" sz="1200" dirty="0" smtClean="0">
                <a:latin typeface="+mn-lt"/>
              </a:rPr>
              <a:t>При </a:t>
            </a:r>
            <a:r>
              <a:rPr lang="ru-RU" sz="1200" dirty="0" smtClean="0">
                <a:latin typeface="+mn-lt"/>
              </a:rPr>
              <a:t>этом следует учитывать, что изменения вносятся с учетом норм Закона №44-ФЗ. После внесения всех необходимых сведений нажимаем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«Сохранить»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         .</a:t>
            </a:r>
            <a:endParaRPr lang="ru-RU" sz="1200" dirty="0">
              <a:latin typeface="+mn-lt"/>
            </a:endParaRPr>
          </a:p>
        </p:txBody>
      </p:sp>
      <p:pic>
        <p:nvPicPr>
          <p:cNvPr id="30" name="Рисунок 29" descr="\\ks-461\shared\кнопки\save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14" y="4655707"/>
            <a:ext cx="235844" cy="21606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62" y="1982430"/>
            <a:ext cx="5595947" cy="1814147"/>
          </a:xfrm>
          <a:prstGeom prst="rect">
            <a:avLst/>
          </a:prstGeom>
        </p:spPr>
      </p:pic>
      <p:cxnSp>
        <p:nvCxnSpPr>
          <p:cNvPr id="35" name="Прямая со стрелкой 34"/>
          <p:cNvCxnSpPr/>
          <p:nvPr/>
        </p:nvCxnSpPr>
        <p:spPr>
          <a:xfrm flipH="1">
            <a:off x="5715000" y="1869255"/>
            <a:ext cx="85335" cy="881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8" idx="1"/>
          </p:cNvCxnSpPr>
          <p:nvPr/>
        </p:nvCxnSpPr>
        <p:spPr>
          <a:xfrm flipH="1">
            <a:off x="5800335" y="1787194"/>
            <a:ext cx="1547898" cy="447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67" y="4901026"/>
            <a:ext cx="8144962" cy="353599"/>
          </a:xfrm>
          <a:prstGeom prst="rect">
            <a:avLst/>
          </a:prstGeom>
        </p:spPr>
      </p:pic>
      <p:cxnSp>
        <p:nvCxnSpPr>
          <p:cNvPr id="41" name="Прямая со стрелкой 40"/>
          <p:cNvCxnSpPr>
            <a:stCxn id="30" idx="1"/>
          </p:cNvCxnSpPr>
          <p:nvPr/>
        </p:nvCxnSpPr>
        <p:spPr>
          <a:xfrm flipH="1">
            <a:off x="2328333" y="4763740"/>
            <a:ext cx="1361281" cy="174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1036"/>
          <p:cNvGrpSpPr>
            <a:grpSpLocks noChangeAspect="1"/>
          </p:cNvGrpSpPr>
          <p:nvPr/>
        </p:nvGrpSpPr>
        <p:grpSpPr bwMode="auto">
          <a:xfrm>
            <a:off x="1563679" y="977233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333404" y="3524596"/>
            <a:ext cx="964276" cy="1417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47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4" name="Oval 31"/>
          <p:cNvSpPr/>
          <p:nvPr/>
        </p:nvSpPr>
        <p:spPr>
          <a:xfrm>
            <a:off x="1480593" y="93441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1036"/>
          <p:cNvGrpSpPr>
            <a:grpSpLocks noChangeAspect="1"/>
          </p:cNvGrpSpPr>
          <p:nvPr/>
        </p:nvGrpSpPr>
        <p:grpSpPr bwMode="auto">
          <a:xfrm>
            <a:off x="1572369" y="100898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6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7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8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9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57591" y="934416"/>
            <a:ext cx="940926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>
                <a:latin typeface="+mn-lt"/>
              </a:rPr>
              <a:t>После сохранения введенной </a:t>
            </a:r>
            <a:r>
              <a:rPr lang="ru-RU" sz="1200" dirty="0" smtClean="0">
                <a:latin typeface="+mn-lt"/>
              </a:rPr>
              <a:t>информации, </a:t>
            </a:r>
            <a:r>
              <a:rPr lang="ru-RU" sz="1200" dirty="0">
                <a:latin typeface="+mn-lt"/>
              </a:rPr>
              <a:t>документ переходит </a:t>
            </a:r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фильтр «В работе</a:t>
            </a:r>
            <a:r>
              <a:rPr lang="ru-RU" sz="1200" dirty="0" smtClean="0">
                <a:latin typeface="+mn-lt"/>
              </a:rPr>
              <a:t>» раздела «Малая закупка 44-ФЗ (</a:t>
            </a:r>
            <a:r>
              <a:rPr lang="ru-RU" sz="1200" dirty="0" err="1" smtClean="0">
                <a:latin typeface="+mn-lt"/>
              </a:rPr>
              <a:t>иключения</a:t>
            </a:r>
            <a:r>
              <a:rPr lang="ru-RU" sz="1200" dirty="0" smtClean="0">
                <a:latin typeface="+mn-lt"/>
              </a:rPr>
              <a:t>)». </a:t>
            </a:r>
            <a:endParaRPr lang="ru-RU" sz="1200" dirty="0">
              <a:latin typeface="+mn-lt"/>
            </a:endParaRPr>
          </a:p>
        </p:txBody>
      </p:sp>
      <p:sp>
        <p:nvSpPr>
          <p:cNvPr id="13" name="Oval 31"/>
          <p:cNvSpPr/>
          <p:nvPr/>
        </p:nvSpPr>
        <p:spPr>
          <a:xfrm>
            <a:off x="1480593" y="1477341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036"/>
          <p:cNvGrpSpPr>
            <a:grpSpLocks noChangeAspect="1"/>
          </p:cNvGrpSpPr>
          <p:nvPr/>
        </p:nvGrpSpPr>
        <p:grpSpPr bwMode="auto">
          <a:xfrm>
            <a:off x="1572369" y="1551910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48737" y="1429213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Далее нажимаем       и  прикрепляем исправленный </a:t>
            </a:r>
            <a:r>
              <a:rPr lang="ru-RU" sz="1200" dirty="0" smtClean="0">
                <a:latin typeface="+mn-lt"/>
              </a:rPr>
              <a:t>контракт, </a:t>
            </a:r>
            <a:r>
              <a:rPr lang="ru-RU" sz="1200" dirty="0" smtClean="0">
                <a:latin typeface="+mn-lt"/>
              </a:rPr>
              <a:t>документы на основании которых вносятся </a:t>
            </a:r>
            <a:r>
              <a:rPr lang="ru-RU" sz="1200" dirty="0" smtClean="0">
                <a:latin typeface="+mn-lt"/>
              </a:rPr>
              <a:t>изменения </a:t>
            </a:r>
            <a:r>
              <a:rPr lang="ru-RU" sz="1200" dirty="0" smtClean="0">
                <a:latin typeface="+mn-lt"/>
              </a:rPr>
              <a:t>(дополнительное соглашение, соглашение о расторжении). </a:t>
            </a:r>
            <a:endParaRPr lang="ru-RU" sz="1200" dirty="0">
              <a:latin typeface="+mn-lt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/>
          <a:stretch>
            <a:fillRect/>
          </a:stretch>
        </p:blipFill>
        <p:spPr>
          <a:xfrm>
            <a:off x="3232150" y="1465665"/>
            <a:ext cx="158750" cy="2063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3" name="Oval 31"/>
          <p:cNvSpPr/>
          <p:nvPr/>
        </p:nvSpPr>
        <p:spPr>
          <a:xfrm>
            <a:off x="1485057" y="2110901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1036"/>
          <p:cNvGrpSpPr>
            <a:grpSpLocks noChangeAspect="1"/>
          </p:cNvGrpSpPr>
          <p:nvPr/>
        </p:nvGrpSpPr>
        <p:grpSpPr bwMode="auto">
          <a:xfrm>
            <a:off x="1592308" y="217266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57591" y="1990017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>
                <a:latin typeface="+mn-lt"/>
              </a:rPr>
              <a:t>После прохождения автоматического контроля </a:t>
            </a:r>
            <a:r>
              <a:rPr lang="ru-RU" sz="1200" dirty="0" smtClean="0">
                <a:latin typeface="+mn-lt"/>
              </a:rPr>
              <a:t>контракт следует </a:t>
            </a:r>
            <a:r>
              <a:rPr lang="ru-RU" sz="1200" dirty="0">
                <a:latin typeface="+mn-lt"/>
              </a:rPr>
              <a:t>отправить по </a:t>
            </a:r>
            <a:r>
              <a:rPr lang="ru-RU" sz="1200" dirty="0" smtClean="0">
                <a:latin typeface="+mn-lt"/>
              </a:rPr>
              <a:t>маршруту, выбрав </a:t>
            </a:r>
            <a:r>
              <a:rPr lang="ru-RU" sz="1200" dirty="0">
                <a:latin typeface="+mn-lt"/>
              </a:rPr>
              <a:t>либо «Изменение контракта», либо «Расторжение контракта». </a:t>
            </a:r>
            <a:r>
              <a:rPr lang="ru-RU" sz="1200" dirty="0" smtClean="0">
                <a:latin typeface="+mn-lt"/>
              </a:rPr>
              <a:t>Не </a:t>
            </a:r>
            <a:r>
              <a:rPr lang="ru-RU" sz="1200" dirty="0">
                <a:latin typeface="+mn-lt"/>
              </a:rPr>
              <a:t>забудьте в комментарии описать причину </a:t>
            </a:r>
            <a:r>
              <a:rPr lang="ru-RU" sz="1200" dirty="0" smtClean="0">
                <a:latin typeface="+mn-lt"/>
              </a:rPr>
              <a:t>внесения изменений в малую закупку.</a:t>
            </a:r>
            <a:endParaRPr lang="ru-RU" sz="1200" dirty="0">
              <a:latin typeface="+mn-lt"/>
            </a:endParaRPr>
          </a:p>
        </p:txBody>
      </p:sp>
      <p:pic>
        <p:nvPicPr>
          <p:cNvPr id="32" name="Рисунок 31"/>
          <p:cNvPicPr/>
          <p:nvPr/>
        </p:nvPicPr>
        <p:blipFill>
          <a:blip r:embed="rId4"/>
          <a:stretch>
            <a:fillRect/>
          </a:stretch>
        </p:blipFill>
        <p:spPr>
          <a:xfrm>
            <a:off x="2521267" y="2438877"/>
            <a:ext cx="6120765" cy="2852420"/>
          </a:xfrm>
          <a:prstGeom prst="rect">
            <a:avLst/>
          </a:prstGeom>
        </p:spPr>
      </p:pic>
      <p:sp>
        <p:nvSpPr>
          <p:cNvPr id="33" name="Oval 31"/>
          <p:cNvSpPr/>
          <p:nvPr/>
        </p:nvSpPr>
        <p:spPr>
          <a:xfrm>
            <a:off x="1478717" y="5203246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1036"/>
          <p:cNvGrpSpPr>
            <a:grpSpLocks noChangeAspect="1"/>
          </p:cNvGrpSpPr>
          <p:nvPr/>
        </p:nvGrpSpPr>
        <p:grpSpPr bwMode="auto">
          <a:xfrm>
            <a:off x="1579172" y="527781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5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957591" y="5155118"/>
            <a:ext cx="940926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Для того чтобы в Реестре малых закупок отражалась только последняя редакция контракта, на рабочем столе необходимо нажать </a:t>
            </a:r>
            <a:r>
              <a:rPr lang="ru-RU" sz="1200" dirty="0">
                <a:latin typeface="+mn-lt"/>
              </a:rPr>
              <a:t>кнопку «Актуальная </a:t>
            </a:r>
            <a:r>
              <a:rPr lang="ru-RU" sz="1200" dirty="0" smtClean="0">
                <a:latin typeface="+mn-lt"/>
              </a:rPr>
              <a:t>ревизия</a:t>
            </a:r>
            <a:r>
              <a:rPr lang="ru-RU" sz="1200" dirty="0"/>
              <a:t>»</a:t>
            </a:r>
            <a:r>
              <a:rPr lang="ru-RU" sz="1200" dirty="0" smtClean="0">
                <a:latin typeface="+mn-lt"/>
              </a:rPr>
              <a:t>.</a:t>
            </a:r>
            <a:endParaRPr lang="ru-RU" sz="1200" dirty="0">
              <a:latin typeface="+mn-lt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23" y="5616783"/>
            <a:ext cx="7236579" cy="792549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>
            <a:off x="3232150" y="5544027"/>
            <a:ext cx="2785192" cy="38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3466407" y="1140578"/>
            <a:ext cx="3798918" cy="25835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0123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55169" y="105615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6336" y="845506"/>
            <a:ext cx="943556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!!! В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течение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5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рабочих дней с даты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уклонения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победителя малой закупки от заключения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контракта, расторжения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контракта, окончания срока действия контракта, исполнения контракта (за исключением промежуточных сроков исполнения контракта) заказчик формирует в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модуле «Малые закупки»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рейтинг участника малой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закупки</a:t>
            </a:r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.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pPr lvl="0" algn="just"/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Формирование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рейтингования необходимо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для того, чтобы с помощью инструмента модуля «Малые закупки» до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участия в малых закупках </a:t>
            </a:r>
            <a:r>
              <a:rPr lang="ru-RU" sz="1200" dirty="0">
                <a:solidFill>
                  <a:srgbClr val="FF0000"/>
                </a:solidFill>
                <a:latin typeface="+mn-lt"/>
              </a:rPr>
              <a:t>не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допускались поставщики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ru-RU" sz="1200" dirty="0" smtClean="0">
                <a:solidFill>
                  <a:srgbClr val="FF0000"/>
                </a:solidFill>
                <a:latin typeface="+mn-lt"/>
              </a:rPr>
              <a:t>с которыми расторгают контракты или которые отказываются от заключения контракта.</a:t>
            </a:r>
            <a:endParaRPr lang="ru-RU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Oval 31"/>
          <p:cNvSpPr/>
          <p:nvPr/>
        </p:nvSpPr>
        <p:spPr>
          <a:xfrm>
            <a:off x="1495377" y="2242303"/>
            <a:ext cx="338901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7" name="Group 1036"/>
          <p:cNvGrpSpPr>
            <a:grpSpLocks noChangeAspect="1"/>
          </p:cNvGrpSpPr>
          <p:nvPr/>
        </p:nvGrpSpPr>
        <p:grpSpPr bwMode="auto">
          <a:xfrm>
            <a:off x="1572116" y="232670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18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49910" y="2222457"/>
            <a:ext cx="92929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just"/>
            <a:r>
              <a:rPr lang="en-US" sz="1200" dirty="0" smtClean="0">
                <a:latin typeface="+mn-lt"/>
              </a:rPr>
              <a:t>Для </a:t>
            </a:r>
            <a:r>
              <a:rPr lang="ru-RU" sz="1200" dirty="0" smtClean="0">
                <a:latin typeface="+mn-lt"/>
              </a:rPr>
              <a:t>проведения рейтингования необходимо в Реестре малых закупок в чек-боксе отметить необходимый контракт     </a:t>
            </a:r>
            <a:r>
              <a:rPr lang="ru-RU" sz="1200" dirty="0" smtClean="0">
                <a:latin typeface="+mn-lt"/>
              </a:rPr>
              <a:t>  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(1)</a:t>
            </a:r>
            <a:r>
              <a:rPr lang="ru-RU" sz="1200" dirty="0" smtClean="0">
                <a:latin typeface="+mn-lt"/>
              </a:rPr>
              <a:t> и </a:t>
            </a:r>
            <a:r>
              <a:rPr lang="ru-RU" sz="1200" dirty="0" smtClean="0">
                <a:latin typeface="+mn-lt"/>
              </a:rPr>
              <a:t>нажать кнопку </a:t>
            </a:r>
            <a:r>
              <a:rPr lang="ru-RU" sz="1200" dirty="0" smtClean="0">
                <a:latin typeface="+mn-lt"/>
              </a:rPr>
              <a:t>«Сформировать </a:t>
            </a:r>
            <a:r>
              <a:rPr lang="ru-RU" sz="1200" dirty="0" err="1" smtClean="0">
                <a:latin typeface="+mn-lt"/>
              </a:rPr>
              <a:t>рейтингование</a:t>
            </a:r>
            <a:r>
              <a:rPr lang="ru-RU" sz="1200" dirty="0" smtClean="0">
                <a:latin typeface="+mn-lt"/>
              </a:rPr>
              <a:t>» </a:t>
            </a:r>
            <a:r>
              <a:rPr lang="ru-RU" sz="1200" dirty="0" smtClean="0">
                <a:solidFill>
                  <a:srgbClr val="D93333"/>
                </a:solidFill>
                <a:latin typeface="+mn-lt"/>
              </a:rPr>
              <a:t>(2)</a:t>
            </a:r>
            <a:r>
              <a:rPr lang="ru-RU" sz="1200" dirty="0" smtClean="0">
                <a:latin typeface="+mn-lt"/>
              </a:rPr>
              <a:t>. </a:t>
            </a:r>
            <a:endParaRPr lang="ru-RU" sz="1200" dirty="0">
              <a:latin typeface="+mn-lt"/>
            </a:endParaRPr>
          </a:p>
        </p:txBody>
      </p:sp>
      <p:sp>
        <p:nvSpPr>
          <p:cNvPr id="25" name="5-конечная звезда 24"/>
          <p:cNvSpPr/>
          <p:nvPr/>
        </p:nvSpPr>
        <p:spPr>
          <a:xfrm>
            <a:off x="1530077" y="1092141"/>
            <a:ext cx="243158" cy="209724"/>
          </a:xfrm>
          <a:prstGeom prst="star5">
            <a:avLst>
              <a:gd name="adj" fmla="val 25744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6146748-F899-4F90-966A-BFF9E853A801}"/>
              </a:ext>
            </a:extLst>
          </p:cNvPr>
          <p:cNvSpPr txBox="1"/>
          <p:nvPr/>
        </p:nvSpPr>
        <p:spPr>
          <a:xfrm>
            <a:off x="3384193" y="266184"/>
            <a:ext cx="58506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 механизме </a:t>
            </a:r>
            <a:r>
              <a:rPr lang="ru-RU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рейтингования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участников малой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з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акупки</a:t>
            </a:r>
            <a:endParaRPr lang="ru-RU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8" name="Рисунок 3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41035" y="2280783"/>
            <a:ext cx="187325" cy="154054"/>
          </a:xfrm>
          <a:prstGeom prst="rect">
            <a:avLst/>
          </a:prstGeom>
        </p:spPr>
      </p:pic>
      <p:pic>
        <p:nvPicPr>
          <p:cNvPr id="39" name="Рисунок 38"/>
          <p:cNvPicPr/>
          <p:nvPr/>
        </p:nvPicPr>
        <p:blipFill rotWithShape="1">
          <a:blip r:embed="rId4"/>
          <a:srcRect b="5435"/>
          <a:stretch/>
        </p:blipFill>
        <p:spPr bwMode="auto">
          <a:xfrm>
            <a:off x="2265362" y="2852510"/>
            <a:ext cx="8088313" cy="2348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6" name="Прямая со стрелкой 25"/>
          <p:cNvCxnSpPr/>
          <p:nvPr/>
        </p:nvCxnSpPr>
        <p:spPr>
          <a:xfrm flipH="1">
            <a:off x="5542823" y="2475417"/>
            <a:ext cx="4185537" cy="1255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239491" y="2684122"/>
            <a:ext cx="1303332" cy="361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850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56401" y="90516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398" y="932615"/>
            <a:ext cx="9515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открывшемся окне необходимо нажать на            и поставить соответствующую оценку </a:t>
            </a:r>
            <a:r>
              <a:rPr lang="ru-RU" sz="1200" dirty="0" smtClean="0">
                <a:latin typeface="+mn-lt"/>
              </a:rPr>
              <a:t>поставщику.</a:t>
            </a:r>
          </a:p>
          <a:p>
            <a:pPr lvl="0"/>
            <a:r>
              <a:rPr lang="ru-RU" sz="1200" dirty="0" smtClean="0">
                <a:latin typeface="+mn-lt"/>
              </a:rPr>
              <a:t>В </a:t>
            </a:r>
            <a:r>
              <a:rPr lang="ru-RU" sz="1200" dirty="0" smtClean="0">
                <a:latin typeface="+mn-lt"/>
              </a:rPr>
              <a:t>поле «Комментарий» необходимо написать краткий комментарий к оценке.</a:t>
            </a:r>
            <a:endParaRPr lang="ru-RU" sz="1200" dirty="0">
              <a:latin typeface="+mn-lt"/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40" name="Рисунок 39"/>
          <p:cNvPicPr/>
          <p:nvPr/>
        </p:nvPicPr>
        <p:blipFill rotWithShape="1">
          <a:blip r:embed="rId3"/>
          <a:srcRect t="7023" r="31949"/>
          <a:stretch/>
        </p:blipFill>
        <p:spPr>
          <a:xfrm>
            <a:off x="2721292" y="1376245"/>
            <a:ext cx="4165283" cy="2687514"/>
          </a:xfrm>
          <a:prstGeom prst="rect">
            <a:avLst/>
          </a:prstGeom>
        </p:spPr>
      </p:pic>
      <p:grpSp>
        <p:nvGrpSpPr>
          <p:cNvPr id="41" name="Group 1036"/>
          <p:cNvGrpSpPr>
            <a:grpSpLocks noChangeAspect="1"/>
          </p:cNvGrpSpPr>
          <p:nvPr/>
        </p:nvGrpSpPr>
        <p:grpSpPr bwMode="auto">
          <a:xfrm>
            <a:off x="1548177" y="99570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813" t="17821" r="45425" b="38076"/>
          <a:stretch/>
        </p:blipFill>
        <p:spPr>
          <a:xfrm>
            <a:off x="2971800" y="4212713"/>
            <a:ext cx="3276600" cy="1857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82879" y="975044"/>
            <a:ext cx="249958" cy="219053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5087389" y="1194097"/>
            <a:ext cx="1670858" cy="234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312021" y="1343051"/>
            <a:ext cx="1491912" cy="260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95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471438" y="764841"/>
            <a:ext cx="575621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ru-RU" sz="1200" dirty="0" smtClean="0">
                <a:latin typeface="+mn-lt"/>
                <a:ea typeface="Verdana" panose="020B0604030504040204" pitchFamily="34" charset="0"/>
                <a:cs typeface="Arial"/>
              </a:rPr>
              <a:t>Далее следует выбрать из меню способ определения поставщика, для чего необходимо нажать на  </a:t>
            </a:r>
            <a:r>
              <a:rPr lang="ru-RU" sz="1200" dirty="0" smtClean="0">
                <a:latin typeface="+mn-lt"/>
                <a:ea typeface="Verdana" panose="020B0604030504040204" pitchFamily="34" charset="0"/>
                <a:cs typeface="Arial"/>
              </a:rPr>
              <a:t>      .</a:t>
            </a:r>
            <a:endParaRPr lang="id-ID" sz="1200" dirty="0">
              <a:latin typeface="Arial"/>
              <a:ea typeface="Verdana" panose="020B0604030504040204" pitchFamily="34" charset="0"/>
              <a:cs typeface="Arial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20" name="Oval 31"/>
          <p:cNvSpPr/>
          <p:nvPr/>
        </p:nvSpPr>
        <p:spPr>
          <a:xfrm>
            <a:off x="1070461" y="740736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182400" y="819131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7" name="Rectangle 49"/>
          <p:cNvSpPr/>
          <p:nvPr/>
        </p:nvSpPr>
        <p:spPr>
          <a:xfrm>
            <a:off x="1471437" y="3186289"/>
            <a:ext cx="803272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ru-RU" sz="1200" dirty="0" smtClean="0">
                <a:latin typeface="+mn-lt"/>
                <a:ea typeface="Verdana" panose="020B0604030504040204" pitchFamily="34" charset="0"/>
                <a:cs typeface="Arial"/>
              </a:rPr>
              <a:t>Из предложенного меню выбираем пункт, на основании которого осуществляется закупка, для этого необходимо два раза кликнуть по соответствующему </a:t>
            </a:r>
            <a:r>
              <a:rPr lang="ru-RU" sz="1200" dirty="0" smtClean="0">
                <a:latin typeface="+mn-lt"/>
                <a:ea typeface="Verdana" panose="020B0604030504040204" pitchFamily="34" charset="0"/>
                <a:cs typeface="Arial"/>
              </a:rPr>
              <a:t>полю.</a:t>
            </a:r>
            <a:endParaRPr lang="id-ID" sz="1200" dirty="0">
              <a:latin typeface="Arial"/>
              <a:ea typeface="Verdana" panose="020B0604030504040204" pitchFamily="34" charset="0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44" y="1282972"/>
            <a:ext cx="8285182" cy="1975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07" y="1023911"/>
            <a:ext cx="219475" cy="15241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3314382" y="1226506"/>
            <a:ext cx="1124883" cy="941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00" y="3763406"/>
            <a:ext cx="8321761" cy="2030144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2831690" y="3647954"/>
            <a:ext cx="1249859" cy="16467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43584" y="93261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398" y="932615"/>
            <a:ext cx="951565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Результаты </a:t>
            </a:r>
            <a:r>
              <a:rPr lang="ru-RU" sz="1200" dirty="0" err="1" smtClean="0">
                <a:latin typeface="+mn-lt"/>
              </a:rPr>
              <a:t>рейтингования</a:t>
            </a:r>
            <a:r>
              <a:rPr lang="ru-RU" sz="1200" dirty="0" smtClean="0">
                <a:latin typeface="+mn-lt"/>
              </a:rPr>
              <a:t> </a:t>
            </a:r>
            <a:r>
              <a:rPr lang="ru-RU" sz="1200" dirty="0" smtClean="0">
                <a:latin typeface="+mn-lt"/>
              </a:rPr>
              <a:t>сохраняем, </a:t>
            </a:r>
            <a:r>
              <a:rPr lang="ru-RU" sz="1200" dirty="0" smtClean="0">
                <a:latin typeface="+mn-lt"/>
              </a:rPr>
              <a:t>нажав кнопку «Сохранить</a:t>
            </a:r>
            <a:r>
              <a:rPr lang="ru-RU" sz="1200" dirty="0" smtClean="0">
                <a:latin typeface="+mn-lt"/>
              </a:rPr>
              <a:t>»       . </a:t>
            </a:r>
            <a:endParaRPr lang="ru-RU" sz="1200" dirty="0">
              <a:latin typeface="+mn-lt"/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1036"/>
          <p:cNvGrpSpPr>
            <a:grpSpLocks noChangeAspect="1"/>
          </p:cNvGrpSpPr>
          <p:nvPr/>
        </p:nvGrpSpPr>
        <p:grpSpPr bwMode="auto">
          <a:xfrm>
            <a:off x="1548177" y="99570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23" name="Рисунок 22" descr="\\ks-461\shared\кнопки\sav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94" y="993267"/>
            <a:ext cx="157481" cy="16123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Oval 31"/>
          <p:cNvSpPr/>
          <p:nvPr/>
        </p:nvSpPr>
        <p:spPr>
          <a:xfrm>
            <a:off x="1454994" y="1902224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559733" y="196614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33398" y="1934114"/>
            <a:ext cx="9515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результате </a:t>
            </a:r>
            <a:r>
              <a:rPr lang="ru-RU" sz="1200" dirty="0" smtClean="0">
                <a:latin typeface="+mn-lt"/>
              </a:rPr>
              <a:t>документ </a:t>
            </a:r>
            <a:r>
              <a:rPr lang="ru-RU" sz="1200" dirty="0">
                <a:latin typeface="+mn-lt"/>
              </a:rPr>
              <a:t>сохранится в фильтр «Рейтингование – В работе</a:t>
            </a:r>
            <a:r>
              <a:rPr lang="ru-RU" sz="1200" dirty="0" smtClean="0">
                <a:latin typeface="+mn-lt"/>
              </a:rPr>
              <a:t>», затем его необходимо опубликовать отправив по маршруту нажав кнопку       .</a:t>
            </a:r>
            <a:endParaRPr lang="ru-RU" sz="1200" dirty="0">
              <a:latin typeface="+mn-lt"/>
            </a:endParaRPr>
          </a:p>
        </p:txBody>
      </p:sp>
      <p:pic>
        <p:nvPicPr>
          <p:cNvPr id="50" name="Рисунок 49"/>
          <p:cNvPicPr/>
          <p:nvPr/>
        </p:nvPicPr>
        <p:blipFill>
          <a:blip r:embed="rId4"/>
          <a:stretch>
            <a:fillRect/>
          </a:stretch>
        </p:blipFill>
        <p:spPr>
          <a:xfrm>
            <a:off x="2445067" y="2449008"/>
            <a:ext cx="6120765" cy="3086735"/>
          </a:xfrm>
          <a:prstGeom prst="rect">
            <a:avLst/>
          </a:prstGeom>
        </p:spPr>
      </p:pic>
      <p:pic>
        <p:nvPicPr>
          <p:cNvPr id="51" name="Рисунок 50"/>
          <p:cNvPicPr/>
          <p:nvPr/>
        </p:nvPicPr>
        <p:blipFill>
          <a:blip r:embed="rId5"/>
          <a:srcRect r="38974"/>
          <a:stretch>
            <a:fillRect/>
          </a:stretch>
        </p:blipFill>
        <p:spPr>
          <a:xfrm>
            <a:off x="2499994" y="2184269"/>
            <a:ext cx="183198" cy="1587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80" y="1315810"/>
            <a:ext cx="4163929" cy="512108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3325761" y="1154505"/>
            <a:ext cx="3060433" cy="2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250276" y="2157784"/>
            <a:ext cx="2419004" cy="3120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801389" y="2243005"/>
            <a:ext cx="2036618" cy="408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437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04331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5" name="Oval 31"/>
          <p:cNvSpPr/>
          <p:nvPr/>
        </p:nvSpPr>
        <p:spPr>
          <a:xfrm>
            <a:off x="1443584" y="932615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3398" y="932615"/>
            <a:ext cx="95156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результате </a:t>
            </a:r>
            <a:r>
              <a:rPr lang="ru-RU" sz="1200" dirty="0" smtClean="0">
                <a:latin typeface="+mn-lt"/>
              </a:rPr>
              <a:t>документ </a:t>
            </a:r>
            <a:r>
              <a:rPr lang="ru-RU" sz="1200" dirty="0">
                <a:latin typeface="+mn-lt"/>
              </a:rPr>
              <a:t>перейдет в </a:t>
            </a:r>
            <a:r>
              <a:rPr lang="ru-RU" sz="1200" dirty="0" smtClean="0">
                <a:latin typeface="+mn-lt"/>
              </a:rPr>
              <a:t>фильтр </a:t>
            </a:r>
            <a:r>
              <a:rPr lang="ru-RU" sz="1200" dirty="0">
                <a:latin typeface="+mn-lt"/>
              </a:rPr>
              <a:t>«Рейтингование – Опубликован</a:t>
            </a:r>
            <a:r>
              <a:rPr lang="ru-RU" sz="1200" dirty="0" smtClean="0">
                <a:latin typeface="+mn-lt"/>
              </a:rPr>
              <a:t>», </a:t>
            </a:r>
            <a:r>
              <a:rPr lang="ru-RU" sz="1200" dirty="0" smtClean="0">
                <a:latin typeface="+mn-lt"/>
              </a:rPr>
              <a:t>а </a:t>
            </a:r>
            <a:r>
              <a:rPr lang="ru-RU" sz="1200" dirty="0" smtClean="0">
                <a:latin typeface="+mn-lt"/>
              </a:rPr>
              <a:t>контракт </a:t>
            </a:r>
            <a:r>
              <a:rPr lang="ru-RU" sz="1200" dirty="0">
                <a:latin typeface="+mn-lt"/>
              </a:rPr>
              <a:t>при этом </a:t>
            </a:r>
            <a:r>
              <a:rPr lang="ru-RU" sz="1200" dirty="0" smtClean="0">
                <a:latin typeface="+mn-lt"/>
              </a:rPr>
              <a:t>перейдет </a:t>
            </a:r>
            <a:r>
              <a:rPr lang="ru-RU" sz="1200" dirty="0" smtClean="0">
                <a:latin typeface="+mn-lt"/>
              </a:rPr>
              <a:t>в </a:t>
            </a:r>
            <a:r>
              <a:rPr lang="ru-RU" sz="1200" dirty="0">
                <a:latin typeface="+mn-lt"/>
              </a:rPr>
              <a:t>фильтра «Реестр малых </a:t>
            </a:r>
            <a:r>
              <a:rPr lang="ru-RU" sz="1200" dirty="0" smtClean="0">
                <a:latin typeface="+mn-lt"/>
              </a:rPr>
              <a:t>закупок-Исполнен».</a:t>
            </a:r>
            <a:endParaRPr lang="ru-RU" sz="1200" dirty="0">
              <a:latin typeface="+mn-lt"/>
            </a:endParaRPr>
          </a:p>
        </p:txBody>
      </p:sp>
      <p:grpSp>
        <p:nvGrpSpPr>
          <p:cNvPr id="29" name="Group 1036"/>
          <p:cNvGrpSpPr>
            <a:grpSpLocks noChangeAspect="1"/>
          </p:cNvGrpSpPr>
          <p:nvPr/>
        </p:nvGrpSpPr>
        <p:grpSpPr bwMode="auto">
          <a:xfrm>
            <a:off x="1454225" y="4442614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30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1036"/>
          <p:cNvGrpSpPr>
            <a:grpSpLocks noChangeAspect="1"/>
          </p:cNvGrpSpPr>
          <p:nvPr/>
        </p:nvGrpSpPr>
        <p:grpSpPr bwMode="auto">
          <a:xfrm>
            <a:off x="1548177" y="99570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4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5" name="Oval 31"/>
          <p:cNvSpPr/>
          <p:nvPr/>
        </p:nvSpPr>
        <p:spPr>
          <a:xfrm>
            <a:off x="1359244" y="4870417"/>
            <a:ext cx="376368" cy="340781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Group 1036"/>
          <p:cNvGrpSpPr>
            <a:grpSpLocks noChangeAspect="1"/>
          </p:cNvGrpSpPr>
          <p:nvPr/>
        </p:nvGrpSpPr>
        <p:grpSpPr bwMode="auto">
          <a:xfrm>
            <a:off x="1471708" y="4944986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7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8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9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933398" y="4902307"/>
            <a:ext cx="951565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ru-RU" sz="1200" dirty="0" smtClean="0">
                <a:latin typeface="+mn-lt"/>
              </a:rPr>
              <a:t>На этом работа с контрактом </a:t>
            </a:r>
            <a:r>
              <a:rPr lang="ru-RU" sz="1200" dirty="0" smtClean="0">
                <a:latin typeface="+mn-lt"/>
              </a:rPr>
              <a:t>считается оконченной.</a:t>
            </a:r>
            <a:endParaRPr lang="ru-RU" sz="1200" dirty="0">
              <a:latin typeface="+mn-lt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3"/>
          <a:stretch>
            <a:fillRect/>
          </a:stretch>
        </p:blipFill>
        <p:spPr>
          <a:xfrm>
            <a:off x="2206942" y="1558200"/>
            <a:ext cx="6120765" cy="2715260"/>
          </a:xfrm>
          <a:prstGeom prst="rect">
            <a:avLst/>
          </a:prstGeom>
        </p:spPr>
      </p:pic>
      <p:cxnSp>
        <p:nvCxnSpPr>
          <p:cNvPr id="40" name="Прямая со стрелкой 39"/>
          <p:cNvCxnSpPr/>
          <p:nvPr/>
        </p:nvCxnSpPr>
        <p:spPr>
          <a:xfrm flipH="1">
            <a:off x="3175462" y="1187344"/>
            <a:ext cx="2801390" cy="1672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3175462" y="1187344"/>
            <a:ext cx="7032567" cy="2744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004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/>
          <p:cNvSpPr/>
          <p:nvPr/>
        </p:nvSpPr>
        <p:spPr>
          <a:xfrm>
            <a:off x="935038" y="4234063"/>
            <a:ext cx="1101785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возникновении  проблем с работой в РИС на портале есть возможность оставить обращение в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«Техническую поддержку», которое будет обработано и результат направлен на указанную в обращении электронную почту. </a:t>
            </a: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случае, если информации в обращении недостаточно для решения проблемы, Вам поступит письмо с запросом на предоставление недостающих данных, либо специалист свяжется с Вами по указанному в обращении телефону.</a:t>
            </a:r>
          </a:p>
        </p:txBody>
      </p:sp>
      <p:sp>
        <p:nvSpPr>
          <p:cNvPr id="161" name="TextBox 160">
            <a:extLst/>
          </p:cNvPr>
          <p:cNvSpPr txBox="1"/>
          <p:nvPr/>
        </p:nvSpPr>
        <p:spPr>
          <a:xfrm>
            <a:off x="4184781" y="198438"/>
            <a:ext cx="269977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Gotham Pro" panose="02000503040000020004" pitchFamily="2" charset="0"/>
              </a:rPr>
              <a:t>Техническая поддержка</a:t>
            </a:r>
            <a:endParaRPr lang="en-US" sz="2000" b="1" dirty="0">
              <a:latin typeface="Arial Narrow" panose="020B0606020202030204" pitchFamily="34" charset="0"/>
              <a:cs typeface="Gotham Pro" panose="02000503040000020004" pitchFamily="2" charset="0"/>
            </a:endParaRPr>
          </a:p>
        </p:txBody>
      </p:sp>
      <p:pic>
        <p:nvPicPr>
          <p:cNvPr id="46089" name="Picture 2" descr="C:\Users\User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Прямоугольник 163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484" y="703264"/>
            <a:ext cx="8786552" cy="32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9077" y="198438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59207" y="2831794"/>
            <a:ext cx="1015108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rgbClr val="C00000"/>
                </a:solidFill>
                <a:latin typeface="+mn-lt"/>
                <a:ea typeface="Verdana"/>
                <a:cs typeface="+mn-cs"/>
              </a:rPr>
              <a:t>!!!При установке галочки в вышеуказанном чек-боксе, система автоматически не допустит к участию поставщиков (подрядчиков, исполнителей) </a:t>
            </a:r>
            <a:r>
              <a:rPr lang="en-US" sz="1200" dirty="0" smtClean="0">
                <a:solidFill>
                  <a:srgbClr val="C00000"/>
                </a:solidFill>
                <a:latin typeface="+mn-lt"/>
                <a:ea typeface="Verdana"/>
                <a:cs typeface="+mn-cs"/>
              </a:rPr>
              <a:t>в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отношении 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которых в модуле имеются сведения о пяти и более фактах уклонения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от 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заключения контракта и (или) о пяти и более фактах принятия заказчиком решения об одностороннем отказе от исполнения контракта по основаниям, предусмотренным 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Гражданским кодексом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 в </a:t>
            </a:r>
            <a:r>
              <a:rPr lang="ru-RU" sz="1200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течение шести месяцев до даты окончания срока подачи заявок, установленного в </a:t>
            </a:r>
            <a:r>
              <a:rPr lang="ru-RU" sz="1200" dirty="0" smtClean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извещении.</a:t>
            </a:r>
            <a:endParaRPr lang="en-US" sz="1200" dirty="0" smtClean="0">
              <a:solidFill>
                <a:srgbClr val="C00000"/>
              </a:solidFill>
              <a:latin typeface="+mn-lt"/>
              <a:ea typeface="Verdana"/>
              <a:cs typeface="Arial"/>
            </a:endParaRPr>
          </a:p>
        </p:txBody>
      </p:sp>
      <p:sp>
        <p:nvSpPr>
          <p:cNvPr id="29" name="Oval 31"/>
          <p:cNvSpPr/>
          <p:nvPr/>
        </p:nvSpPr>
        <p:spPr>
          <a:xfrm>
            <a:off x="1113906" y="716598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35" y="810686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59054" y="661307"/>
            <a:ext cx="1017900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Заказчик при размещении извещения вправе </a:t>
            </a:r>
            <a:r>
              <a:rPr lang="ru-RU" sz="1200" dirty="0">
                <a:latin typeface="+mn-lt"/>
                <a:ea typeface="Verdana"/>
                <a:cs typeface="+mn-cs"/>
              </a:rPr>
              <a:t>установить </a:t>
            </a:r>
            <a:r>
              <a:rPr lang="ru-RU" sz="1200" dirty="0" smtClean="0">
                <a:latin typeface="+mn-lt"/>
                <a:ea typeface="Verdana"/>
                <a:cs typeface="+mn-cs"/>
              </a:rPr>
              <a:t>галочку         в </a:t>
            </a:r>
            <a:r>
              <a:rPr lang="ru-RU" sz="1200" dirty="0">
                <a:latin typeface="+mn-lt"/>
                <a:ea typeface="Verdana"/>
                <a:cs typeface="+mn-cs"/>
              </a:rPr>
              <a:t>чек-боксе «Ограничить допуск участников, уклонившихся пять и более раз от заключения контракта, или с которыми пять и более раз расторгли контракт в одностороннем порядке</a:t>
            </a:r>
            <a:r>
              <a:rPr lang="ru-RU" sz="1200" dirty="0" smtClean="0">
                <a:latin typeface="+mn-lt"/>
                <a:ea typeface="Verdana"/>
                <a:cs typeface="+mn-cs"/>
              </a:rPr>
              <a:t>».</a:t>
            </a:r>
            <a:endParaRPr lang="ru-RU" sz="1200" dirty="0" smtClean="0">
              <a:latin typeface="+mn-lt"/>
              <a:ea typeface="Verdana"/>
              <a:cs typeface="+mn-cs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   </a:t>
            </a:r>
            <a:endParaRPr lang="en-US" sz="1200" dirty="0" smtClean="0">
              <a:latin typeface="Arial"/>
              <a:ea typeface="Verdana"/>
              <a:cs typeface="Arial"/>
            </a:endParaRPr>
          </a:p>
        </p:txBody>
      </p:sp>
      <p:sp>
        <p:nvSpPr>
          <p:cNvPr id="33" name="Oval 31"/>
          <p:cNvSpPr/>
          <p:nvPr/>
        </p:nvSpPr>
        <p:spPr>
          <a:xfrm>
            <a:off x="1076356" y="3046453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5-конечная звезда 19"/>
          <p:cNvSpPr/>
          <p:nvPr/>
        </p:nvSpPr>
        <p:spPr>
          <a:xfrm>
            <a:off x="1141308" y="3112939"/>
            <a:ext cx="243158" cy="240090"/>
          </a:xfrm>
          <a:prstGeom prst="star5">
            <a:avLst>
              <a:gd name="adj" fmla="val 22612"/>
              <a:gd name="hf" fmla="val 105146"/>
              <a:gd name="vf" fmla="val 1105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val 31"/>
          <p:cNvSpPr/>
          <p:nvPr/>
        </p:nvSpPr>
        <p:spPr>
          <a:xfrm>
            <a:off x="1066723" y="4869681"/>
            <a:ext cx="392331" cy="417249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16" y="4983848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486969" y="4877831"/>
            <a:ext cx="1017900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Далее необходимо заполнить поле </a:t>
            </a:r>
            <a:r>
              <a:rPr lang="ru-RU" sz="1200" dirty="0" smtClean="0">
                <a:latin typeface="+mn-lt"/>
                <a:cs typeface="Calibri"/>
              </a:rPr>
              <a:t>«</a:t>
            </a:r>
            <a:r>
              <a:rPr lang="ru-RU" sz="1200" dirty="0">
                <a:latin typeface="+mn-lt"/>
                <a:cs typeface="Calibri"/>
              </a:rPr>
              <a:t>Товары\работы\услуги</a:t>
            </a:r>
            <a:r>
              <a:rPr lang="ru-RU" sz="1200" dirty="0" smtClean="0">
                <a:latin typeface="+mn-lt"/>
                <a:cs typeface="Calibri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8"/>
          <a:stretch/>
        </p:blipFill>
        <p:spPr>
          <a:xfrm>
            <a:off x="1486969" y="1202818"/>
            <a:ext cx="9225062" cy="153225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629194" y="921439"/>
            <a:ext cx="4324410" cy="941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8"/>
          <a:stretch/>
        </p:blipFill>
        <p:spPr>
          <a:xfrm>
            <a:off x="1555955" y="5245996"/>
            <a:ext cx="9187468" cy="12886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55956" y="5751558"/>
            <a:ext cx="848032" cy="181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431904" y="5078304"/>
            <a:ext cx="1574831" cy="67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1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67" y="750571"/>
            <a:ext cx="146475" cy="1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31"/>
          <p:cNvSpPr/>
          <p:nvPr/>
        </p:nvSpPr>
        <p:spPr>
          <a:xfrm>
            <a:off x="1034169" y="3784651"/>
            <a:ext cx="392331" cy="417249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55" y="3898818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486969" y="3810732"/>
            <a:ext cx="10179004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ea typeface="Verdana"/>
                <a:cs typeface="+mn-cs"/>
              </a:rPr>
              <a:t>В строке «Площадка» выбираем «Портал Малых закупок</a:t>
            </a:r>
            <a:r>
              <a:rPr lang="ru-RU" sz="1200" dirty="0" smtClean="0">
                <a:latin typeface="+mn-lt"/>
                <a:ea typeface="Verdana"/>
                <a:cs typeface="+mn-cs"/>
              </a:rPr>
              <a:t>».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55" y="4127784"/>
            <a:ext cx="9236241" cy="707197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2241019" y="4036618"/>
            <a:ext cx="385803" cy="14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942706" y="4028419"/>
            <a:ext cx="1180407" cy="5648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602103" y="681038"/>
            <a:ext cx="781474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данном поле следует внести информацию о коде товара, для этого в колонке код ОКПД2 нажимаем </a:t>
            </a:r>
            <a:r>
              <a:rPr lang="ru-RU" sz="1200" dirty="0" smtClean="0">
                <a:latin typeface="+mn-lt"/>
                <a:cs typeface="+mn-cs"/>
              </a:rPr>
              <a:t>на              .  </a:t>
            </a:r>
            <a:endParaRPr lang="ru-RU" sz="1200" dirty="0">
              <a:latin typeface="+mn-lt"/>
              <a:cs typeface="Calibri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9043" y="2567687"/>
            <a:ext cx="8653587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В открывшемся окне в поле «Быстрый поиск» вводим код ОКПД2 или выбираем нужную позицию по наименованию </a:t>
            </a:r>
            <a:r>
              <a:rPr lang="ru-RU" sz="1200" dirty="0" smtClean="0">
                <a:latin typeface="+mn-lt"/>
                <a:cs typeface="+mn-cs"/>
              </a:rPr>
              <a:t>продукции. </a:t>
            </a:r>
            <a:endParaRPr lang="id-ID" sz="1200" dirty="0">
              <a:latin typeface="+mn-lt"/>
              <a:cs typeface="+mn-cs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113906" y="697652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229041" y="782362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086537" y="2489746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80" y="2580823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31" y="5008336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45" y="5004660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43" y="5712169"/>
            <a:ext cx="188912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79" y="693564"/>
            <a:ext cx="377985" cy="280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89" y="1034512"/>
            <a:ext cx="8909650" cy="1426588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3134032" y="825170"/>
            <a:ext cx="5571633" cy="1477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89" y="2951273"/>
            <a:ext cx="8909650" cy="2706859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2934929" y="2769736"/>
            <a:ext cx="199103" cy="1190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455578" y="2792497"/>
            <a:ext cx="5363694" cy="1837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722511" y="701184"/>
            <a:ext cx="462667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Устанавливаем единицу измерения, для этого нажимаем </a:t>
            </a:r>
            <a:r>
              <a:rPr lang="ru-RU" sz="1200" dirty="0" smtClean="0">
                <a:latin typeface="+mn-lt"/>
                <a:cs typeface="+mn-cs"/>
              </a:rPr>
              <a:t>на         .     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95357" y="3207067"/>
            <a:ext cx="7104381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</a:rPr>
              <a:t>В открывшемся окне </a:t>
            </a:r>
            <a:r>
              <a:rPr lang="ru-RU" sz="1200" dirty="0" smtClean="0">
                <a:latin typeface="+mn-lt"/>
              </a:rPr>
              <a:t>в</a:t>
            </a:r>
            <a:r>
              <a:rPr lang="ru-RU" sz="1200" dirty="0" smtClean="0">
                <a:latin typeface="+mn-lt"/>
                <a:cs typeface="Calibri"/>
              </a:rPr>
              <a:t> поле «Быстрый поиск» вводим единицу </a:t>
            </a:r>
            <a:r>
              <a:rPr lang="ru-RU" sz="1200" dirty="0" smtClean="0">
                <a:latin typeface="+mn-lt"/>
                <a:cs typeface="Calibri"/>
              </a:rPr>
              <a:t>измерения </a:t>
            </a:r>
            <a:r>
              <a:rPr lang="ru-RU" sz="1200" dirty="0" smtClean="0">
                <a:latin typeface="+mn-lt"/>
                <a:cs typeface="Calibri"/>
              </a:rPr>
              <a:t>или ищем в ручном </a:t>
            </a:r>
            <a:r>
              <a:rPr lang="ru-RU" sz="1200" dirty="0" smtClean="0">
                <a:latin typeface="+mn-lt"/>
                <a:cs typeface="Calibri"/>
              </a:rPr>
              <a:t>режиме.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281658" y="671615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86703" y="762325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106356" y="3172558"/>
            <a:ext cx="373063" cy="373063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80" y="325657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4827" b="26284"/>
          <a:stretch/>
        </p:blipFill>
        <p:spPr>
          <a:xfrm>
            <a:off x="5763627" y="722421"/>
            <a:ext cx="246342" cy="2067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21" y="1043121"/>
            <a:ext cx="9187468" cy="207282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4203290" y="928165"/>
            <a:ext cx="1560337" cy="2058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22" y="3575192"/>
            <a:ext cx="9187067" cy="2347163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3674225" y="3445487"/>
            <a:ext cx="2452256" cy="1010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flipH="1">
            <a:off x="4680065" y="3445487"/>
            <a:ext cx="2793078" cy="1600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6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762985" y="841087"/>
            <a:ext cx="6648615" cy="27699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+mn-cs"/>
              </a:rPr>
              <a:t>Далее необходимо ввести в ручном режиме цену за единицу продукции и количество </a:t>
            </a:r>
            <a:r>
              <a:rPr lang="ru-RU" sz="1200" dirty="0" smtClean="0">
                <a:latin typeface="+mn-lt"/>
                <a:cs typeface="+mn-cs"/>
              </a:rPr>
              <a:t>продукции. </a:t>
            </a:r>
            <a:endParaRPr lang="id-ID" sz="1200" dirty="0">
              <a:latin typeface="+mn-lt"/>
              <a:cs typeface="+mn-cs"/>
            </a:endParaRPr>
          </a:p>
        </p:txBody>
      </p:sp>
      <p:pic>
        <p:nvPicPr>
          <p:cNvPr id="32776" name="Picture 2" descr="C:\Users\User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"/>
          <p:cNvSpPr>
            <a:spLocks noChangeArrowheads="1"/>
          </p:cNvSpPr>
          <p:nvPr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>
                <a:solidFill>
                  <a:schemeClr val="accent2"/>
                </a:solidFill>
              </a:rPr>
              <a:t>Липецкая </a:t>
            </a:r>
          </a:p>
          <a:p>
            <a:r>
              <a:rPr lang="ru-RU" altLang="ru-RU" sz="1200">
                <a:solidFill>
                  <a:schemeClr val="accent2"/>
                </a:solidFill>
              </a:rPr>
              <a:t>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53090" y="3227672"/>
            <a:ext cx="3347519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Calibri"/>
              </a:rPr>
              <a:t>Заполняем характеристики закупаемого </a:t>
            </a:r>
            <a:r>
              <a:rPr lang="ru-RU" sz="1200" dirty="0" smtClean="0">
                <a:latin typeface="+mn-lt"/>
                <a:cs typeface="Calibri"/>
              </a:rPr>
              <a:t>товара.</a:t>
            </a:r>
            <a:endParaRPr lang="ru-RU" sz="1200" dirty="0">
              <a:latin typeface="+mn-lt"/>
              <a:cs typeface="Calibri"/>
            </a:endParaRPr>
          </a:p>
        </p:txBody>
      </p:sp>
      <p:sp>
        <p:nvSpPr>
          <p:cNvPr id="20" name="Oval 31"/>
          <p:cNvSpPr/>
          <p:nvPr/>
        </p:nvSpPr>
        <p:spPr>
          <a:xfrm>
            <a:off x="1267942" y="806579"/>
            <a:ext cx="373063" cy="37306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1036"/>
          <p:cNvGrpSpPr>
            <a:grpSpLocks noChangeAspect="1"/>
          </p:cNvGrpSpPr>
          <p:nvPr/>
        </p:nvGrpSpPr>
        <p:grpSpPr bwMode="auto">
          <a:xfrm>
            <a:off x="1389922" y="897289"/>
            <a:ext cx="192816" cy="191642"/>
            <a:chOff x="9876" y="-1946"/>
            <a:chExt cx="822" cy="817"/>
          </a:xfrm>
          <a:solidFill>
            <a:schemeClr val="bg1"/>
          </a:solidFill>
        </p:grpSpPr>
        <p:sp>
          <p:nvSpPr>
            <p:cNvPr id="22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8" name="Oval 31"/>
          <p:cNvSpPr/>
          <p:nvPr/>
        </p:nvSpPr>
        <p:spPr>
          <a:xfrm>
            <a:off x="1231304" y="3190551"/>
            <a:ext cx="373063" cy="351242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51" y="3264794"/>
            <a:ext cx="18891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75" y="1124075"/>
            <a:ext cx="8967993" cy="20728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69658" y="2883310"/>
            <a:ext cx="476909" cy="282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78" y="3620692"/>
            <a:ext cx="8974090" cy="19935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59742" y="5287297"/>
            <a:ext cx="538316" cy="287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4564157" y="1063129"/>
            <a:ext cx="340352" cy="1754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782824" y="2878080"/>
            <a:ext cx="476909" cy="2828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5021278" y="1063129"/>
            <a:ext cx="2177566" cy="175488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628900" y="3455667"/>
            <a:ext cx="1297478" cy="1831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9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ЛО">
      <a:majorFont>
        <a:latin typeface="Gotham Pro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15564</TotalTime>
  <Words>3819</Words>
  <Application>Microsoft Office PowerPoint</Application>
  <PresentationFormat>Широкоэкранный</PresentationFormat>
  <Paragraphs>309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Verdana</vt:lpstr>
      <vt:lpstr>Arial</vt:lpstr>
      <vt:lpstr>Arial Narrow</vt:lpstr>
      <vt:lpstr>Montserrat Semi Bold</vt:lpstr>
      <vt:lpstr>Times New Roman</vt:lpstr>
      <vt:lpstr>Gotham Pro</vt:lpstr>
      <vt:lpstr>Calibri</vt:lpstr>
      <vt:lpstr>Questrial</vt:lpstr>
      <vt:lpstr>Wingdings</vt:lpstr>
      <vt:lpstr>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Бухтиярова Н.В.</cp:lastModifiedBy>
  <cp:revision>905</cp:revision>
  <cp:lastPrinted>2020-10-07T14:00:19Z</cp:lastPrinted>
  <dcterms:created xsi:type="dcterms:W3CDTF">2018-01-21T18:20:29Z</dcterms:created>
  <dcterms:modified xsi:type="dcterms:W3CDTF">2020-10-12T10:04:30Z</dcterms:modified>
</cp:coreProperties>
</file>